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5" r:id="rId5"/>
    <p:sldId id="417" r:id="rId6"/>
    <p:sldId id="418" r:id="rId7"/>
    <p:sldId id="419" r:id="rId8"/>
    <p:sldId id="420" r:id="rId9"/>
    <p:sldId id="421" r:id="rId10"/>
    <p:sldId id="422" r:id="rId11"/>
    <p:sldId id="423" r:id="rId12"/>
    <p:sldId id="424" r:id="rId13"/>
    <p:sldId id="425" r:id="rId14"/>
    <p:sldId id="426" r:id="rId15"/>
    <p:sldId id="484" r:id="rId16"/>
    <p:sldId id="487" r:id="rId17"/>
    <p:sldId id="485" r:id="rId18"/>
    <p:sldId id="427" r:id="rId19"/>
    <p:sldId id="428" r:id="rId20"/>
    <p:sldId id="429" r:id="rId21"/>
    <p:sldId id="430" r:id="rId22"/>
    <p:sldId id="431" r:id="rId23"/>
    <p:sldId id="479" r:id="rId24"/>
    <p:sldId id="432" r:id="rId25"/>
    <p:sldId id="433" r:id="rId26"/>
    <p:sldId id="435" r:id="rId27"/>
    <p:sldId id="436" r:id="rId28"/>
    <p:sldId id="438" r:id="rId29"/>
    <p:sldId id="439" r:id="rId30"/>
    <p:sldId id="440" r:id="rId31"/>
    <p:sldId id="441" r:id="rId32"/>
    <p:sldId id="442" r:id="rId33"/>
    <p:sldId id="482" r:id="rId34"/>
    <p:sldId id="483" r:id="rId35"/>
    <p:sldId id="443" r:id="rId36"/>
    <p:sldId id="486" r:id="rId37"/>
    <p:sldId id="444" r:id="rId38"/>
    <p:sldId id="445" r:id="rId39"/>
    <p:sldId id="446" r:id="rId40"/>
    <p:sldId id="447" r:id="rId41"/>
    <p:sldId id="448" r:id="rId42"/>
    <p:sldId id="44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y Wester" initials="BW" lastIdx="1" clrIdx="0">
    <p:extLst>
      <p:ext uri="{19B8F6BF-5375-455C-9EA6-DF929625EA0E}">
        <p15:presenceInfo xmlns:p15="http://schemas.microsoft.com/office/powerpoint/2012/main" userId="S::WesterB@FDOR.DOR.STATE.FL.US::0ba80f1e-31e7-46b3-9f33-609a53d373d2" providerId="AD"/>
      </p:ext>
    </p:extLst>
  </p:cmAuthor>
  <p:cmAuthor id="2" name="Kathryn Ziewitz" initials="KZ" lastIdx="30" clrIdx="1">
    <p:extLst>
      <p:ext uri="{19B8F6BF-5375-455C-9EA6-DF929625EA0E}">
        <p15:presenceInfo xmlns:p15="http://schemas.microsoft.com/office/powerpoint/2012/main" userId="S::ziewitzk@fdor.dor.state.fl.us::5a60c69a-0ea6-4c06-99aa-4bd138c83299" providerId="AD"/>
      </p:ext>
    </p:extLst>
  </p:cmAuthor>
  <p:cmAuthor id="3" name="William Butler" initials="WB" lastIdx="3" clrIdx="2">
    <p:extLst>
      <p:ext uri="{19B8F6BF-5375-455C-9EA6-DF929625EA0E}">
        <p15:presenceInfo xmlns:p15="http://schemas.microsoft.com/office/powerpoint/2012/main" userId="S::ButlerW@fdor.dor.state.fl.us::61cb8dd3-c59c-442d-9856-b028dde6a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19093-8DE7-4B52-A64A-ADA3557BB896}" v="21" dt="2021-05-12T14:24:53.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0" d="100"/>
          <a:sy n="100" d="100"/>
        </p:scale>
        <p:origin x="9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6F597E-DDB6-462D-A686-FE3A0380E3C6}" type="datetimeFigureOut">
              <a:rPr lang="en-US" smtClean="0"/>
              <a:t>5/13/2021</a:t>
            </a:fld>
            <a:endParaRPr lang="en-US"/>
          </a:p>
        </p:txBody>
      </p:sp>
      <p:sp>
        <p:nvSpPr>
          <p:cNvPr id="5" name="Footer Placeholder 4"/>
          <p:cNvSpPr>
            <a:spLocks noGrp="1"/>
          </p:cNvSpPr>
          <p:nvPr>
            <p:ph type="ftr" sz="quarter" idx="11"/>
          </p:nvPr>
        </p:nvSpPr>
        <p:spPr/>
        <p:txBody>
          <a:bodyPr/>
          <a:lstStyle>
            <a:lvl1pPr>
              <a:defRPr/>
            </a:lvl1pPr>
          </a:lstStyle>
          <a:p>
            <a:r>
              <a:rPr lang="en-US" dirty="0"/>
              <a:t>Footer</a:t>
            </a:r>
          </a:p>
        </p:txBody>
      </p:sp>
      <p:sp>
        <p:nvSpPr>
          <p:cNvPr id="6" name="Slide Number Placeholder 5"/>
          <p:cNvSpPr>
            <a:spLocks noGrp="1"/>
          </p:cNvSpPr>
          <p:nvPr>
            <p:ph type="sldNum" sz="quarter" idx="12"/>
          </p:nvPr>
        </p:nvSpPr>
        <p:spPr>
          <a:xfrm>
            <a:off x="8737600" y="6356351"/>
            <a:ext cx="2032000" cy="365125"/>
          </a:xfrm>
        </p:spPr>
        <p:txBody>
          <a:bodyPr/>
          <a:lstStyle/>
          <a:p>
            <a:fld id="{0D172627-8BDC-46A5-918B-1E77F1BBF56F}" type="slidenum">
              <a:rPr lang="en-US" smtClean="0"/>
              <a:t>‹#›</a:t>
            </a:fld>
            <a:endParaRPr lang="en-US" dirty="0"/>
          </a:p>
        </p:txBody>
      </p:sp>
    </p:spTree>
    <p:extLst>
      <p:ext uri="{BB962C8B-B14F-4D97-AF65-F5344CB8AC3E}">
        <p14:creationId xmlns:p14="http://schemas.microsoft.com/office/powerpoint/2010/main" val="220389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10972800" cy="914400"/>
          </a:xfrm>
        </p:spPr>
        <p:txBody>
          <a:bodyPr/>
          <a:lstStyle/>
          <a:p>
            <a:r>
              <a:rPr lang="en-US" dirty="0"/>
              <a:t>Click to edit Master title style</a:t>
            </a:r>
          </a:p>
        </p:txBody>
      </p:sp>
      <p:sp>
        <p:nvSpPr>
          <p:cNvPr id="3" name="Content Placeholder 2"/>
          <p:cNvSpPr>
            <a:spLocks noGrp="1"/>
          </p:cNvSpPr>
          <p:nvPr>
            <p:ph idx="1"/>
          </p:nvPr>
        </p:nvSpPr>
        <p:spPr>
          <a:xfrm>
            <a:off x="609600" y="2362201"/>
            <a:ext cx="10972800"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6F597E-DDB6-462D-A686-FE3A0380E3C6}"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319073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1"/>
            <a:ext cx="10363200" cy="1362075"/>
          </a:xfrm>
        </p:spPr>
        <p:txBody>
          <a:bodyPr anchor="ctr"/>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914400" y="3724276"/>
            <a:ext cx="10363200"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F6F597E-DDB6-462D-A686-FE3A0380E3C6}"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208741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362201"/>
            <a:ext cx="53848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62201"/>
            <a:ext cx="53848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F6F597E-DDB6-462D-A686-FE3A0380E3C6}"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72627-8BDC-46A5-918B-1E77F1BBF56F}" type="slidenum">
              <a:rPr lang="en-US" smtClean="0"/>
              <a:t>‹#›</a:t>
            </a:fld>
            <a:endParaRPr lang="en-US"/>
          </a:p>
        </p:txBody>
      </p:sp>
      <p:sp>
        <p:nvSpPr>
          <p:cNvPr id="8" name="Title 1"/>
          <p:cNvSpPr>
            <a:spLocks noGrp="1"/>
          </p:cNvSpPr>
          <p:nvPr>
            <p:ph type="title"/>
          </p:nvPr>
        </p:nvSpPr>
        <p:spPr>
          <a:xfrm>
            <a:off x="609600" y="1295400"/>
            <a:ext cx="10972800" cy="914400"/>
          </a:xfrm>
        </p:spPr>
        <p:txBody>
          <a:bodyPr/>
          <a:lstStyle/>
          <a:p>
            <a:r>
              <a:rPr lang="en-US" dirty="0"/>
              <a:t>Click to edit Master title style</a:t>
            </a:r>
          </a:p>
        </p:txBody>
      </p:sp>
    </p:spTree>
    <p:extLst>
      <p:ext uri="{BB962C8B-B14F-4D97-AF65-F5344CB8AC3E}">
        <p14:creationId xmlns:p14="http://schemas.microsoft.com/office/powerpoint/2010/main" val="372839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34242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82184"/>
            <a:ext cx="5386917"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34242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982184"/>
            <a:ext cx="5389033"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F6F597E-DDB6-462D-A686-FE3A0380E3C6}"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72627-8BDC-46A5-918B-1E77F1BBF56F}" type="slidenum">
              <a:rPr lang="en-US" smtClean="0"/>
              <a:t>‹#›</a:t>
            </a:fld>
            <a:endParaRPr lang="en-US"/>
          </a:p>
        </p:txBody>
      </p:sp>
      <p:sp>
        <p:nvSpPr>
          <p:cNvPr id="10" name="Title 1"/>
          <p:cNvSpPr>
            <a:spLocks noGrp="1"/>
          </p:cNvSpPr>
          <p:nvPr>
            <p:ph type="title"/>
          </p:nvPr>
        </p:nvSpPr>
        <p:spPr>
          <a:xfrm>
            <a:off x="609600" y="1295400"/>
            <a:ext cx="10972800" cy="914400"/>
          </a:xfrm>
        </p:spPr>
        <p:txBody>
          <a:bodyPr/>
          <a:lstStyle/>
          <a:p>
            <a:r>
              <a:rPr lang="en-US" dirty="0"/>
              <a:t>Click to edit Master title style</a:t>
            </a:r>
          </a:p>
        </p:txBody>
      </p:sp>
    </p:spTree>
    <p:extLst>
      <p:ext uri="{BB962C8B-B14F-4D97-AF65-F5344CB8AC3E}">
        <p14:creationId xmlns:p14="http://schemas.microsoft.com/office/powerpoint/2010/main" val="408611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6F597E-DDB6-462D-A686-FE3A0380E3C6}"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72627-8BDC-46A5-918B-1E77F1BBF56F}" type="slidenum">
              <a:rPr lang="en-US" smtClean="0"/>
              <a:t>‹#›</a:t>
            </a:fld>
            <a:endParaRPr lang="en-US"/>
          </a:p>
        </p:txBody>
      </p:sp>
      <p:sp>
        <p:nvSpPr>
          <p:cNvPr id="7" name="Title 1"/>
          <p:cNvSpPr>
            <a:spLocks noGrp="1"/>
          </p:cNvSpPr>
          <p:nvPr>
            <p:ph type="title"/>
          </p:nvPr>
        </p:nvSpPr>
        <p:spPr>
          <a:xfrm>
            <a:off x="609600" y="1295400"/>
            <a:ext cx="10972800" cy="914400"/>
          </a:xfrm>
        </p:spPr>
        <p:txBody>
          <a:bodyPr/>
          <a:lstStyle/>
          <a:p>
            <a:r>
              <a:rPr lang="en-US" dirty="0"/>
              <a:t>Click to edit Master title style</a:t>
            </a:r>
          </a:p>
        </p:txBody>
      </p:sp>
      <p:sp>
        <p:nvSpPr>
          <p:cNvPr id="8" name="Content Placeholder 2"/>
          <p:cNvSpPr>
            <a:spLocks noGrp="1"/>
          </p:cNvSpPr>
          <p:nvPr>
            <p:ph idx="1"/>
          </p:nvPr>
        </p:nvSpPr>
        <p:spPr>
          <a:xfrm>
            <a:off x="609600" y="2362201"/>
            <a:ext cx="10972800" cy="376396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7177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F597E-DDB6-462D-A686-FE3A0380E3C6}"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341163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9540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295401"/>
            <a:ext cx="6815667"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564813"/>
            <a:ext cx="4011084" cy="35613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F6F597E-DDB6-462D-A686-FE3A0380E3C6}"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192727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274638"/>
            <a:ext cx="9550400" cy="1143000"/>
          </a:xfrm>
        </p:spPr>
        <p:txBody>
          <a:bodyPr/>
          <a:lstStyle/>
          <a:p>
            <a:r>
              <a:rPr lang="en-US"/>
              <a:t>Click to edit Master title style</a:t>
            </a:r>
          </a:p>
        </p:txBody>
      </p:sp>
      <p:sp>
        <p:nvSpPr>
          <p:cNvPr id="3" name="Table Placeholder 2"/>
          <p:cNvSpPr>
            <a:spLocks noGrp="1"/>
          </p:cNvSpPr>
          <p:nvPr>
            <p:ph type="tbl" idx="1"/>
          </p:nvPr>
        </p:nvSpPr>
        <p:spPr>
          <a:xfrm>
            <a:off x="2032000" y="1600201"/>
            <a:ext cx="9550400" cy="4525963"/>
          </a:xfrm>
        </p:spPr>
        <p:txBody>
          <a:bodyPr>
            <a:normAutofit/>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http://dor.myflorida.com/dor/property/trim/</a:t>
            </a:r>
          </a:p>
        </p:txBody>
      </p:sp>
      <p:sp>
        <p:nvSpPr>
          <p:cNvPr id="6" name="Slide Number Placeholder 17"/>
          <p:cNvSpPr>
            <a:spLocks noGrp="1"/>
          </p:cNvSpPr>
          <p:nvPr>
            <p:ph type="sldNum" sz="quarter" idx="12"/>
          </p:nvPr>
        </p:nvSpPr>
        <p:spPr/>
        <p:txBody>
          <a:bodyPr/>
          <a:lstStyle>
            <a:lvl1pPr>
              <a:defRPr/>
            </a:lvl1pPr>
          </a:lstStyle>
          <a:p>
            <a:fld id="{DCF97A12-A798-4BFD-AD97-8746C58820AC}" type="slidenum">
              <a:rPr lang="en-US" altLang="en-US"/>
              <a:pPr/>
              <a:t>‹#›</a:t>
            </a:fld>
            <a:endParaRPr lang="en-US" altLang="en-US"/>
          </a:p>
        </p:txBody>
      </p:sp>
    </p:spTree>
    <p:extLst>
      <p:ext uri="{BB962C8B-B14F-4D97-AF65-F5344CB8AC3E}">
        <p14:creationId xmlns:p14="http://schemas.microsoft.com/office/powerpoint/2010/main" val="258656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F597E-DDB6-462D-A686-FE3A0380E3C6}" type="datetimeFigureOut">
              <a:rPr lang="en-US" smtClean="0"/>
              <a:t>5/13/2021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72627-8BDC-46A5-918B-1E77F1BBF56F}" type="slidenum">
              <a:rPr lang="en-US" smtClean="0"/>
              <a:t>‹#›</a:t>
            </a:fld>
            <a:endParaRPr lang="en-US"/>
          </a:p>
        </p:txBody>
      </p:sp>
    </p:spTree>
    <p:extLst>
      <p:ext uri="{BB962C8B-B14F-4D97-AF65-F5344CB8AC3E}">
        <p14:creationId xmlns:p14="http://schemas.microsoft.com/office/powerpoint/2010/main" val="2223155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971801"/>
            <a:ext cx="7772400" cy="1470025"/>
          </a:xfrm>
        </p:spPr>
        <p:txBody>
          <a:bodyPr>
            <a:normAutofit fontScale="90000"/>
          </a:bodyPr>
          <a:lstStyle/>
          <a:p>
            <a:r>
              <a:rPr lang="en-US" sz="4900" b="1" dirty="0">
                <a:solidFill>
                  <a:schemeClr val="accent1"/>
                </a:solidFill>
                <a:latin typeface="Arial" panose="020B0604020202020204" pitchFamily="34" charset="0"/>
                <a:cs typeface="Arial" panose="020B0604020202020204" pitchFamily="34" charset="0"/>
              </a:rPr>
              <a:t>TRIM TRAINING </a:t>
            </a:r>
            <a:br>
              <a:rPr lang="en-US" sz="4900" b="1" dirty="0">
                <a:solidFill>
                  <a:schemeClr val="accent1"/>
                </a:solidFill>
                <a:latin typeface="Arial" panose="020B0604020202020204" pitchFamily="34" charset="0"/>
                <a:cs typeface="Arial" panose="020B0604020202020204" pitchFamily="34" charset="0"/>
              </a:rPr>
            </a:br>
            <a:r>
              <a:rPr lang="en-US" sz="4900" b="1" dirty="0">
                <a:solidFill>
                  <a:schemeClr val="accent1"/>
                </a:solidFill>
                <a:latin typeface="Arial" panose="020B0604020202020204" pitchFamily="34" charset="0"/>
                <a:cs typeface="Arial" panose="020B0604020202020204" pitchFamily="34" charset="0"/>
              </a:rPr>
              <a:t>2021</a:t>
            </a:r>
            <a:br>
              <a:rPr lang="en-US"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Hearing Information</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and</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Advertisement Selection</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02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the Hearing</a:t>
            </a:r>
          </a:p>
        </p:txBody>
      </p:sp>
      <p:sp>
        <p:nvSpPr>
          <p:cNvPr id="3" name="Content Placeholder 2"/>
          <p:cNvSpPr>
            <a:spLocks noGrp="1"/>
          </p:cNvSpPr>
          <p:nvPr>
            <p:ph idx="1"/>
          </p:nvPr>
        </p:nvSpPr>
        <p:spPr>
          <a:xfrm>
            <a:off x="2362200" y="2819401"/>
            <a:ext cx="7086600" cy="3352800"/>
          </a:xfrm>
        </p:spPr>
        <p:txBody>
          <a:bodyPr>
            <a:normAutofit fontScale="70000" lnSpcReduction="20000"/>
          </a:bodyPr>
          <a:lstStyle/>
          <a:p>
            <a:pPr marL="566928" indent="-457200">
              <a:buFont typeface="Arial" panose="020B0604020202020204" pitchFamily="34" charset="0"/>
              <a:buChar char="-"/>
            </a:pPr>
            <a:r>
              <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tentative millage rate cannot exceed the proposed millage rate unless the property appraiser mails each taxpayer a revised TRIM notice at the taxing authority’s expense.</a:t>
            </a:r>
          </a:p>
          <a:p>
            <a:pPr marL="566928" indent="-457200"/>
            <a:endPar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buFont typeface="Arial" panose="020B0604020202020204" pitchFamily="34" charset="0"/>
              <a:buChar char="-"/>
            </a:pPr>
            <a:r>
              <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final millage rate cannot exceed the tentatively adopted millage rate. </a:t>
            </a:r>
          </a:p>
          <a:p>
            <a:pPr marL="109728" indent="0">
              <a:buNone/>
            </a:pPr>
            <a:endPar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buFont typeface="Arial" panose="020B0604020202020204" pitchFamily="34" charset="0"/>
              <a:buChar char="-"/>
            </a:pPr>
            <a:r>
              <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TRIM process must be completed within 101 days.</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72679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the Hearing</a:t>
            </a:r>
          </a:p>
        </p:txBody>
      </p:sp>
      <p:sp>
        <p:nvSpPr>
          <p:cNvPr id="3" name="Content Placeholder 2"/>
          <p:cNvSpPr>
            <a:spLocks noGrp="1"/>
          </p:cNvSpPr>
          <p:nvPr>
            <p:ph idx="1"/>
          </p:nvPr>
        </p:nvSpPr>
        <p:spPr>
          <a:xfrm>
            <a:off x="2362200" y="2819401"/>
            <a:ext cx="7086600" cy="3352800"/>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taxing authority cannot levy any millage until its governing board has approved a resolution or ordinance.</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81277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147" y="1334125"/>
            <a:ext cx="10336695" cy="1332875"/>
          </a:xfrm>
        </p:spPr>
        <p:txBody>
          <a:bodyPr>
            <a:norm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When the Governor Issues an Executive Order</a:t>
            </a:r>
            <a:b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 a State of Emergency</a:t>
            </a:r>
            <a:endPar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383277" y="2540541"/>
            <a:ext cx="7256833" cy="3792510"/>
          </a:xfrm>
        </p:spPr>
        <p:txBody>
          <a:bodyPr>
            <a:noAutofit/>
          </a:bodyPr>
          <a:lstStyle/>
          <a:p>
            <a:pPr marL="0" indent="0">
              <a:buNone/>
            </a:pPr>
            <a:r>
              <a:rPr lang="en-US" sz="2400" b="1" dirty="0">
                <a:solidFill>
                  <a:schemeClr val="tx2"/>
                </a:solidFill>
              </a:rPr>
              <a:t>The Governor’s Executive Order</a:t>
            </a:r>
          </a:p>
          <a:p>
            <a:pPr marL="0" indent="0">
              <a:buNone/>
            </a:pPr>
            <a:r>
              <a:rPr lang="en-US" sz="2400" dirty="0">
                <a:solidFill>
                  <a:schemeClr val="tx2"/>
                </a:solidFill>
              </a:rPr>
              <a:t>In the event of a state of emergency, put into effect because of an imminent tropical storm, hurricane, or other calamity, the governor of the State of Florida will issue an executive order.  The executive order will provide pertinent information and guidance, such as:</a:t>
            </a:r>
          </a:p>
          <a:p>
            <a:pPr lvl="0"/>
            <a:r>
              <a:rPr lang="en-US" sz="2000" dirty="0">
                <a:solidFill>
                  <a:schemeClr val="tx2"/>
                </a:solidFill>
              </a:rPr>
              <a:t>A list of the counties or areas impacted by the emergency event</a:t>
            </a:r>
          </a:p>
          <a:p>
            <a:pPr lvl="0"/>
            <a:r>
              <a:rPr lang="en-US" sz="2000" dirty="0">
                <a:solidFill>
                  <a:schemeClr val="tx2"/>
                </a:solidFill>
              </a:rPr>
              <a:t>Suspension of the effect of any statute, rule, or order that would prevent, hinder, or delay any action necessary to cope with the emergency</a:t>
            </a:r>
          </a:p>
          <a:p>
            <a:pPr marL="0" indent="0">
              <a:buNone/>
            </a:pPr>
            <a:r>
              <a:rPr lang="en-US" sz="2400" dirty="0"/>
              <a:t> </a:t>
            </a:r>
            <a:endParaRPr lang="en-US" sz="2400"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22428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BD54DA-1389-4C16-B186-CFF489189E5F}"/>
              </a:ext>
            </a:extLst>
          </p:cNvPr>
          <p:cNvSpPr>
            <a:spLocks noGrp="1"/>
          </p:cNvSpPr>
          <p:nvPr>
            <p:ph idx="1"/>
          </p:nvPr>
        </p:nvSpPr>
        <p:spPr>
          <a:xfrm>
            <a:off x="2448127" y="2482174"/>
            <a:ext cx="7989651" cy="4054813"/>
          </a:xfrm>
        </p:spPr>
        <p:txBody>
          <a:bodyPr>
            <a:normAutofit fontScale="62500" lnSpcReduction="20000"/>
          </a:bodyPr>
          <a:lstStyle/>
          <a:p>
            <a:pPr marL="0" indent="0">
              <a:buNone/>
            </a:pPr>
            <a:r>
              <a:rPr lang="en-US" sz="3800" b="1" dirty="0">
                <a:solidFill>
                  <a:schemeClr val="tx2"/>
                </a:solidFill>
              </a:rPr>
              <a:t>Department Emergency Order</a:t>
            </a:r>
          </a:p>
          <a:p>
            <a:pPr marL="0" indent="0">
              <a:buNone/>
            </a:pPr>
            <a:r>
              <a:rPr lang="en-US" sz="3800" dirty="0">
                <a:solidFill>
                  <a:schemeClr val="tx2"/>
                </a:solidFill>
              </a:rPr>
              <a:t>During a state of emergency, taxing authorities should also be cognizant of any executive order issued by the executive director of the Department of Revenue (Department), who may in turn issue an emergency order to implement the provisions of the governor’s order.  The Department’s emergency order will provide specific guidance with regard to the TRIM process, such as to:</a:t>
            </a:r>
          </a:p>
          <a:p>
            <a:pPr lvl="0"/>
            <a:r>
              <a:rPr lang="en-US" dirty="0">
                <a:solidFill>
                  <a:schemeClr val="tx2"/>
                </a:solidFill>
              </a:rPr>
              <a:t>List the counties impacted</a:t>
            </a:r>
          </a:p>
          <a:p>
            <a:pPr lvl="0"/>
            <a:r>
              <a:rPr lang="en-US" dirty="0">
                <a:solidFill>
                  <a:schemeClr val="tx2"/>
                </a:solidFill>
              </a:rPr>
              <a:t>Extend TRIM timelines</a:t>
            </a:r>
          </a:p>
          <a:p>
            <a:pPr lvl="0"/>
            <a:r>
              <a:rPr lang="en-US" dirty="0">
                <a:solidFill>
                  <a:schemeClr val="tx2"/>
                </a:solidFill>
              </a:rPr>
              <a:t>Temporarily waive TRIM compliance requirements</a:t>
            </a:r>
          </a:p>
          <a:p>
            <a:pPr lvl="0"/>
            <a:r>
              <a:rPr lang="en-US" dirty="0">
                <a:solidFill>
                  <a:schemeClr val="tx2"/>
                </a:solidFill>
              </a:rPr>
              <a:t>Offer specific guidance related to TRIM hearing and advertising requirements</a:t>
            </a:r>
          </a:p>
          <a:p>
            <a:endParaRPr lang="en-US" dirty="0"/>
          </a:p>
        </p:txBody>
      </p:sp>
      <p:sp>
        <p:nvSpPr>
          <p:cNvPr id="4" name="Title 1">
            <a:extLst>
              <a:ext uri="{FF2B5EF4-FFF2-40B4-BE49-F238E27FC236}">
                <a16:creationId xmlns:a16="http://schemas.microsoft.com/office/drawing/2014/main" id="{0B7D5258-2603-42D5-B4F0-B3EC4A98A2E7}"/>
              </a:ext>
            </a:extLst>
          </p:cNvPr>
          <p:cNvSpPr>
            <a:spLocks noGrp="1"/>
          </p:cNvSpPr>
          <p:nvPr>
            <p:ph type="title"/>
          </p:nvPr>
        </p:nvSpPr>
        <p:spPr>
          <a:xfrm>
            <a:off x="609600" y="1295400"/>
            <a:ext cx="10972800" cy="9144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When the Department Issues an Executive Order for a State of Emergency</a:t>
            </a:r>
            <a:endPar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84895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971801"/>
            <a:ext cx="8534400" cy="1470025"/>
          </a:xfrm>
        </p:spPr>
        <p:txBody>
          <a:bodyPr>
            <a:normAutofit/>
          </a:bodyPr>
          <a:lstStyle/>
          <a:p>
            <a:r>
              <a:rPr lang="en-US" sz="4000" b="1" dirty="0">
                <a:latin typeface="Arial" panose="020B0604020202020204" pitchFamily="34" charset="0"/>
                <a:cs typeface="Arial" panose="020B0604020202020204" pitchFamily="34" charset="0"/>
              </a:rPr>
              <a:t>TRIM ADVERTISING REQUIREMENTS</a:t>
            </a:r>
          </a:p>
        </p:txBody>
      </p:sp>
    </p:spTree>
    <p:extLst>
      <p:ext uri="{BB962C8B-B14F-4D97-AF65-F5344CB8AC3E}">
        <p14:creationId xmlns:p14="http://schemas.microsoft.com/office/powerpoint/2010/main" val="263442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362200" y="2819401"/>
            <a:ext cx="7772400" cy="3352800"/>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Taxing authorities must select the appropriate newspaper advertisement to announce the final TRIM hearing.</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961123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Advertisement Selection</a:t>
            </a:r>
          </a:p>
        </p:txBody>
      </p:sp>
      <p:sp>
        <p:nvSpPr>
          <p:cNvPr id="3" name="Content Placeholder 2"/>
          <p:cNvSpPr>
            <a:spLocks noGrp="1"/>
          </p:cNvSpPr>
          <p:nvPr>
            <p:ph idx="1"/>
          </p:nvPr>
        </p:nvSpPr>
        <p:spPr>
          <a:xfrm>
            <a:off x="2362200" y="2819401"/>
            <a:ext cx="7628106" cy="3133927"/>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After calculating the percentage change of rolled-back rate, choose the proper notice:  </a:t>
            </a:r>
          </a:p>
          <a:p>
            <a:pPr marL="566928" indent="-457200">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Publish a </a:t>
            </a:r>
            <a:r>
              <a:rPr lang="en-US" sz="24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Notice of Proposed Tax Increase</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when percent change is greater than 0%.</a:t>
            </a:r>
          </a:p>
          <a:p>
            <a:pPr marL="566928" indent="-457200">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Publish a </a:t>
            </a:r>
            <a:r>
              <a:rPr lang="en-US" sz="24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Notice of Budget Hearing</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when the percent change is equal to or less than 0%.</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27148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Proposed Tax Increase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p>
        </p:txBody>
      </p:sp>
      <p:sp>
        <p:nvSpPr>
          <p:cNvPr id="3" name="Content Placeholder 2"/>
          <p:cNvSpPr>
            <a:spLocks noGrp="1"/>
          </p:cNvSpPr>
          <p:nvPr>
            <p:ph idx="1"/>
          </p:nvPr>
        </p:nvSpPr>
        <p:spPr>
          <a:xfrm>
            <a:off x="2362200" y="2819401"/>
            <a:ext cx="7772400" cy="3211748"/>
          </a:xfrm>
        </p:spPr>
        <p:txBody>
          <a:bodyPr>
            <a:normAutofit fontScale="85000" lnSpcReduction="20000"/>
          </a:bodyPr>
          <a:lstStyle/>
          <a:p>
            <a:pPr marL="566928" indent="-457200"/>
            <a: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be no smaller than a </a:t>
            </a:r>
            <a:r>
              <a:rPr lang="en-US" sz="28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quarter-page </a:t>
            </a:r>
            <a: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t>advertisement </a:t>
            </a:r>
          </a:p>
          <a:p>
            <a:pPr marL="566928" indent="-457200"/>
            <a: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have a headline in at least 18-point type </a:t>
            </a:r>
          </a:p>
          <a:p>
            <a:pPr marL="566928" indent="-457200"/>
            <a: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have an adjacent </a:t>
            </a:r>
            <a:r>
              <a:rPr lang="en-US" sz="28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Budget Summary </a:t>
            </a:r>
            <a: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t>ad</a:t>
            </a:r>
          </a:p>
          <a:p>
            <a:pPr marL="566928" indent="-457200"/>
            <a: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appear in a newspaper of general paid circulation in the county or in its geographically limited insert </a:t>
            </a:r>
          </a:p>
          <a:p>
            <a:pPr marL="566928" indent="-457200"/>
            <a:r>
              <a:rPr lang="en-US" sz="28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Cannot</a:t>
            </a:r>
            <a: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t> appear in the legal section or classified section of the newspaper </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27306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Proposed Tax Increase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p>
        </p:txBody>
      </p:sp>
      <p:sp>
        <p:nvSpPr>
          <p:cNvPr id="3" name="Content Placeholder 2"/>
          <p:cNvSpPr>
            <a:spLocks noGrp="1"/>
          </p:cNvSpPr>
          <p:nvPr>
            <p:ph idx="1"/>
          </p:nvPr>
        </p:nvSpPr>
        <p:spPr>
          <a:xfrm>
            <a:off x="1981200" y="2809673"/>
            <a:ext cx="8299315" cy="3425756"/>
          </a:xfrm>
        </p:spPr>
        <p:txBody>
          <a:bodyPr>
            <a:normAutofit fontScale="62500" lnSpcReduction="20000"/>
          </a:bodyPr>
          <a:lstStyle/>
          <a:p>
            <a:pPr marL="109728" indent="0">
              <a:buNone/>
            </a:pPr>
            <a:r>
              <a:rPr lang="en-US" sz="38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advertisement: </a:t>
            </a:r>
          </a:p>
          <a:p>
            <a:pPr marL="566928" indent="-457200"/>
            <a:r>
              <a:rPr lang="en-US" sz="38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advertise the final hearing within </a:t>
            </a:r>
            <a:r>
              <a:rPr lang="en-US" sz="38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15 days </a:t>
            </a:r>
            <a:r>
              <a:rPr lang="en-US" sz="3800" dirty="0">
                <a:solidFill>
                  <a:schemeClr val="tx2"/>
                </a:solidFill>
                <a:latin typeface="Arial" panose="020B0604020202020204" pitchFamily="34" charset="0"/>
                <a:ea typeface="Open Sans Semibold" panose="020B0706030804020204" pitchFamily="34" charset="0"/>
                <a:cs typeface="Arial" panose="020B0604020202020204" pitchFamily="34" charset="0"/>
              </a:rPr>
              <a:t>of tentative (first) hearing</a:t>
            </a:r>
          </a:p>
          <a:p>
            <a:pPr marL="566928" indent="-457200"/>
            <a:r>
              <a:rPr lang="en-US" sz="38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As directed in </a:t>
            </a:r>
            <a:r>
              <a:rPr lang="en-US" sz="3800" dirty="0">
                <a:solidFill>
                  <a:schemeClr val="tx2"/>
                </a:solidFill>
                <a:latin typeface="Arial" panose="020B0604020202020204" pitchFamily="34" charset="0"/>
                <a:ea typeface="Open Sans Semibold" panose="020B0706030804020204" pitchFamily="34" charset="0"/>
                <a:cs typeface="Arial" panose="020B0604020202020204" pitchFamily="34" charset="0"/>
              </a:rPr>
              <a:t>section 200.065(3),(h), Florida Statutes (F.S.), cannot deviate from specified language for the ad. </a:t>
            </a:r>
          </a:p>
          <a:p>
            <a:pPr marL="566928" indent="-457200"/>
            <a:r>
              <a:rPr lang="en-US" sz="38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specified language is found in s.</a:t>
            </a:r>
            <a:r>
              <a:rPr lang="en-US" sz="3800" dirty="0"/>
              <a:t>200.065(3),(a),(F.S.).</a:t>
            </a:r>
          </a:p>
          <a:p>
            <a:pPr marL="566928" indent="-457200"/>
            <a:r>
              <a:rPr lang="en-US" sz="38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Cannot</a:t>
            </a:r>
            <a:r>
              <a:rPr lang="en-US" sz="3800" dirty="0">
                <a:solidFill>
                  <a:schemeClr val="tx2"/>
                </a:solidFill>
                <a:latin typeface="Arial" panose="020B0604020202020204" pitchFamily="34" charset="0"/>
                <a:ea typeface="Open Sans Semibold" panose="020B0706030804020204" pitchFamily="34" charset="0"/>
                <a:cs typeface="Arial" panose="020B0604020202020204" pitchFamily="34" charset="0"/>
              </a:rPr>
              <a:t> be accompanied, preceded, or followed by other ads or notices which conflict with or contradict the required publications</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079169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Proposed Tax Increase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br>
              <a:rPr lang="en-US" sz="4000" i="1" dirty="0">
                <a:solidFill>
                  <a:srgbClr val="00A49C"/>
                </a:solidFill>
                <a:ea typeface="Open Sans Semibold" panose="020B0706030804020204" pitchFamily="34" charset="0"/>
              </a:rPr>
            </a:br>
            <a:r>
              <a:rPr lang="en-US" sz="4000" b="1" i="1" dirty="0">
                <a:solidFill>
                  <a:schemeClr val="tx2"/>
                </a:solidFill>
                <a:latin typeface="Arial" panose="020B0604020202020204" pitchFamily="34" charset="0"/>
                <a:ea typeface="Open Sans Semibold" panose="020B0706030804020204" pitchFamily="34" charset="0"/>
                <a:cs typeface="Arial" panose="020B0604020202020204" pitchFamily="34" charset="0"/>
              </a:rPr>
              <a:t>EXAMPLE</a:t>
            </a:r>
          </a:p>
        </p:txBody>
      </p:sp>
      <p:pic>
        <p:nvPicPr>
          <p:cNvPr id="5" name="Content Placeholder 4"/>
          <p:cNvPicPr>
            <a:picLocks noGrp="1" noChangeAspect="1"/>
          </p:cNvPicPr>
          <p:nvPr>
            <p:ph idx="1"/>
          </p:nvPr>
        </p:nvPicPr>
        <p:blipFill>
          <a:blip r:embed="rId2"/>
          <a:stretch>
            <a:fillRect/>
          </a:stretch>
        </p:blipFill>
        <p:spPr>
          <a:xfrm>
            <a:off x="3105412" y="2928912"/>
            <a:ext cx="5981176" cy="3320123"/>
          </a:xfrm>
          <a:prstGeom prst="rect">
            <a:avLst/>
          </a:prstGeom>
        </p:spPr>
      </p:pic>
      <p:sp>
        <p:nvSpPr>
          <p:cNvPr id="6" name="Text Box 9"/>
          <p:cNvSpPr txBox="1">
            <a:spLocks noChangeArrowheads="1"/>
          </p:cNvSpPr>
          <p:nvPr/>
        </p:nvSpPr>
        <p:spPr bwMode="auto">
          <a:xfrm>
            <a:off x="2514600" y="6249035"/>
            <a:ext cx="739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l"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lgn="l"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l"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lgn="l"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fontAlgn="base" hangingPunct="1">
              <a:spcBef>
                <a:spcPct val="50000"/>
              </a:spcBef>
              <a:spcAft>
                <a:spcPct val="0"/>
              </a:spcAft>
              <a:buClrTx/>
              <a:buSzTx/>
              <a:buNone/>
            </a:pPr>
            <a:r>
              <a:rPr lang="en-US" altLang="en-US" sz="1800" dirty="0">
                <a:solidFill>
                  <a:srgbClr val="FF0000"/>
                </a:solidFill>
                <a:latin typeface="Arial" panose="020B0604020202020204" pitchFamily="34" charset="0"/>
              </a:rPr>
              <a:t>Use 100% of tax levies in advertisement</a:t>
            </a:r>
          </a:p>
        </p:txBody>
      </p:sp>
      <p:sp>
        <p:nvSpPr>
          <p:cNvPr id="10" name="Oval 9">
            <a:extLst>
              <a:ext uri="{FF2B5EF4-FFF2-40B4-BE49-F238E27FC236}">
                <a16:creationId xmlns:a16="http://schemas.microsoft.com/office/drawing/2014/main" id="{FF4166EC-F097-40B0-A18A-B74CD329AD8F}"/>
              </a:ext>
            </a:extLst>
          </p:cNvPr>
          <p:cNvSpPr/>
          <p:nvPr/>
        </p:nvSpPr>
        <p:spPr>
          <a:xfrm flipV="1">
            <a:off x="3126734" y="3645199"/>
            <a:ext cx="236082" cy="1566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0D7EA11-01A6-4AC5-A3A5-BAB9EFCB0DF6}"/>
              </a:ext>
            </a:extLst>
          </p:cNvPr>
          <p:cNvSpPr/>
          <p:nvPr/>
        </p:nvSpPr>
        <p:spPr>
          <a:xfrm flipV="1">
            <a:off x="3117471" y="3828789"/>
            <a:ext cx="236082" cy="1566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9B74107-0314-47D1-A0F8-A68F52F0FACE}"/>
              </a:ext>
            </a:extLst>
          </p:cNvPr>
          <p:cNvSpPr/>
          <p:nvPr/>
        </p:nvSpPr>
        <p:spPr>
          <a:xfrm flipV="1">
            <a:off x="3117471" y="4169024"/>
            <a:ext cx="236082" cy="1566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30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971801"/>
            <a:ext cx="7772400" cy="1470025"/>
          </a:xfrm>
        </p:spPr>
        <p:txBody>
          <a:bodyPr>
            <a:normAutofit/>
          </a:bodyPr>
          <a:lstStyle/>
          <a:p>
            <a:r>
              <a:rPr lang="en-US" sz="4000" b="1" dirty="0">
                <a:latin typeface="Arial" panose="020B0604020202020204" pitchFamily="34" charset="0"/>
                <a:cs typeface="Arial" panose="020B0604020202020204" pitchFamily="34" charset="0"/>
              </a:rPr>
              <a:t>TRUTH IN MILLLAGE (TRIM)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HEARING REQUIREMENTS</a:t>
            </a:r>
          </a:p>
        </p:txBody>
      </p:sp>
    </p:spTree>
    <p:extLst>
      <p:ext uri="{BB962C8B-B14F-4D97-AF65-F5344CB8AC3E}">
        <p14:creationId xmlns:p14="http://schemas.microsoft.com/office/powerpoint/2010/main" val="413438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353774"/>
            <a:ext cx="7924800" cy="703626"/>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Proposed Tax Increase </a:t>
            </a:r>
            <a:r>
              <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endParaRPr lang="en-US" sz="3600" dirty="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4611" y="2305847"/>
            <a:ext cx="2908516" cy="3763961"/>
          </a:xfrm>
        </p:spPr>
      </p:pic>
      <p:sp>
        <p:nvSpPr>
          <p:cNvPr id="10" name="TextBox 9"/>
          <p:cNvSpPr txBox="1"/>
          <p:nvPr/>
        </p:nvSpPr>
        <p:spPr>
          <a:xfrm>
            <a:off x="6781800" y="2299406"/>
            <a:ext cx="4343400" cy="276999"/>
          </a:xfrm>
          <a:prstGeom prst="rect">
            <a:avLst/>
          </a:prstGeom>
          <a:noFill/>
        </p:spPr>
        <p:txBody>
          <a:bodyPr wrap="square" rtlCol="0">
            <a:spAutoFit/>
          </a:bodyPr>
          <a:lstStyle/>
          <a:p>
            <a:pPr algn="ctr" fontAlgn="base">
              <a:spcBef>
                <a:spcPct val="0"/>
              </a:spcBef>
              <a:spcAft>
                <a:spcPct val="0"/>
              </a:spcAft>
            </a:pPr>
            <a:r>
              <a:rPr lang="en-US" sz="1200" dirty="0">
                <a:solidFill>
                  <a:schemeClr val="tx2"/>
                </a:solidFill>
                <a:latin typeface="Arial" panose="020B0604020202020204" pitchFamily="34" charset="0"/>
              </a:rPr>
              <a:t>Line A = </a:t>
            </a:r>
            <a:r>
              <a:rPr lang="en-US" sz="1200" u="sng" dirty="0">
                <a:solidFill>
                  <a:schemeClr val="tx2"/>
                </a:solidFill>
                <a:latin typeface="Arial" panose="020B0604020202020204" pitchFamily="34" charset="0"/>
              </a:rPr>
              <a:t>Prior</a:t>
            </a:r>
            <a:r>
              <a:rPr lang="en-US" sz="1200" dirty="0">
                <a:solidFill>
                  <a:schemeClr val="tx2"/>
                </a:solidFill>
                <a:latin typeface="Arial" panose="020B0604020202020204" pitchFamily="34" charset="0"/>
              </a:rPr>
              <a:t> year DR-420, line 25</a:t>
            </a:r>
          </a:p>
        </p:txBody>
      </p:sp>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906" y="2305847"/>
            <a:ext cx="2908516" cy="3763963"/>
          </a:xfrm>
          <a:prstGeom prst="rect">
            <a:avLst/>
          </a:prstGeom>
        </p:spPr>
      </p:pic>
      <p:sp>
        <p:nvSpPr>
          <p:cNvPr id="12" name="TextBox 11"/>
          <p:cNvSpPr txBox="1"/>
          <p:nvPr/>
        </p:nvSpPr>
        <p:spPr>
          <a:xfrm>
            <a:off x="6775342" y="2878265"/>
            <a:ext cx="4572000" cy="276999"/>
          </a:xfrm>
          <a:prstGeom prst="rect">
            <a:avLst/>
          </a:prstGeom>
          <a:noFill/>
        </p:spPr>
        <p:txBody>
          <a:bodyPr wrap="square" rtlCol="0">
            <a:spAutoFit/>
          </a:bodyPr>
          <a:lstStyle/>
          <a:p>
            <a:pPr algn="ctr" fontAlgn="base">
              <a:spcBef>
                <a:spcPct val="0"/>
              </a:spcBef>
              <a:spcAft>
                <a:spcPct val="0"/>
              </a:spcAft>
            </a:pPr>
            <a:r>
              <a:rPr lang="en-US" sz="1200" dirty="0">
                <a:solidFill>
                  <a:schemeClr val="tx2"/>
                </a:solidFill>
                <a:latin typeface="Arial" panose="020B0604020202020204" pitchFamily="34" charset="0"/>
              </a:rPr>
              <a:t>Line C = </a:t>
            </a:r>
            <a:r>
              <a:rPr lang="en-US" sz="1200" u="sng" dirty="0">
                <a:solidFill>
                  <a:schemeClr val="tx2"/>
                </a:solidFill>
                <a:latin typeface="Arial" panose="020B0604020202020204" pitchFamily="34" charset="0"/>
              </a:rPr>
              <a:t>Current</a:t>
            </a:r>
            <a:r>
              <a:rPr lang="en-US" sz="1200" dirty="0">
                <a:solidFill>
                  <a:schemeClr val="tx2"/>
                </a:solidFill>
                <a:latin typeface="Arial" panose="020B0604020202020204" pitchFamily="34" charset="0"/>
              </a:rPr>
              <a:t> year DR-420, line 11</a:t>
            </a:r>
          </a:p>
        </p:txBody>
      </p:sp>
      <p:sp>
        <p:nvSpPr>
          <p:cNvPr id="13" name="TextBox 12"/>
          <p:cNvSpPr txBox="1"/>
          <p:nvPr/>
        </p:nvSpPr>
        <p:spPr>
          <a:xfrm>
            <a:off x="7635536" y="2576405"/>
            <a:ext cx="2654084" cy="276999"/>
          </a:xfrm>
          <a:prstGeom prst="rect">
            <a:avLst/>
          </a:prstGeom>
          <a:noFill/>
        </p:spPr>
        <p:txBody>
          <a:bodyPr wrap="square" rtlCol="0">
            <a:spAutoFit/>
          </a:bodyPr>
          <a:lstStyle/>
          <a:p>
            <a:pPr algn="ctr" fontAlgn="base">
              <a:spcBef>
                <a:spcPct val="0"/>
              </a:spcBef>
              <a:spcAft>
                <a:spcPct val="0"/>
              </a:spcAft>
            </a:pPr>
            <a:r>
              <a:rPr lang="en-US" sz="1200" dirty="0">
                <a:solidFill>
                  <a:schemeClr val="tx2"/>
                </a:solidFill>
                <a:latin typeface="Arial" panose="020B0604020202020204" pitchFamily="34" charset="0"/>
              </a:rPr>
              <a:t>Line B = Subtract line C from line A</a:t>
            </a:r>
          </a:p>
        </p:txBody>
      </p:sp>
      <p:sp>
        <p:nvSpPr>
          <p:cNvPr id="14" name="TextBox 13"/>
          <p:cNvSpPr txBox="1"/>
          <p:nvPr/>
        </p:nvSpPr>
        <p:spPr>
          <a:xfrm>
            <a:off x="7785316" y="3296983"/>
            <a:ext cx="2654084" cy="3046988"/>
          </a:xfrm>
          <a:prstGeom prst="rect">
            <a:avLst/>
          </a:prstGeom>
          <a:noFill/>
        </p:spPr>
        <p:txBody>
          <a:bodyPr wrap="square" rtlCol="0">
            <a:spAutoFit/>
          </a:bodyPr>
          <a:lstStyle/>
          <a:p>
            <a:pPr fontAlgn="base">
              <a:spcBef>
                <a:spcPct val="0"/>
              </a:spcBef>
              <a:spcAft>
                <a:spcPct val="0"/>
              </a:spcAft>
            </a:pPr>
            <a:r>
              <a:rPr lang="en-US" sz="1600" dirty="0">
                <a:solidFill>
                  <a:schemeClr val="tx2"/>
                </a:solidFill>
                <a:latin typeface="Arial" panose="020B0604020202020204" pitchFamily="34" charset="0"/>
              </a:rPr>
              <a:t>This year’s proposed tax levy = </a:t>
            </a:r>
            <a:r>
              <a:rPr lang="en-US" sz="1600" u="sng" dirty="0">
                <a:solidFill>
                  <a:schemeClr val="tx2"/>
                </a:solidFill>
                <a:latin typeface="Arial" panose="020B0604020202020204" pitchFamily="34" charset="0"/>
              </a:rPr>
              <a:t>current</a:t>
            </a:r>
            <a:r>
              <a:rPr lang="en-US" sz="1600" dirty="0">
                <a:solidFill>
                  <a:schemeClr val="tx2"/>
                </a:solidFill>
                <a:latin typeface="Arial" panose="020B0604020202020204" pitchFamily="34" charset="0"/>
              </a:rPr>
              <a:t> year’s tentatively adopted millage rate x current year gross taxable value  ÷ 1,000 (line 4, </a:t>
            </a:r>
            <a:r>
              <a:rPr lang="en-US" sz="1600" u="sng" dirty="0">
                <a:solidFill>
                  <a:schemeClr val="tx2"/>
                </a:solidFill>
                <a:latin typeface="Arial" panose="020B0604020202020204" pitchFamily="34" charset="0"/>
              </a:rPr>
              <a:t>current</a:t>
            </a:r>
            <a:r>
              <a:rPr lang="en-US" sz="1600" dirty="0">
                <a:solidFill>
                  <a:schemeClr val="tx2"/>
                </a:solidFill>
                <a:latin typeface="Arial" panose="020B0604020202020204" pitchFamily="34" charset="0"/>
              </a:rPr>
              <a:t> year DR-420)</a:t>
            </a:r>
          </a:p>
          <a:p>
            <a:pPr fontAlgn="base">
              <a:spcBef>
                <a:spcPct val="0"/>
              </a:spcBef>
              <a:spcAft>
                <a:spcPct val="0"/>
              </a:spcAft>
            </a:pPr>
            <a:endParaRPr lang="en-US" sz="1600" dirty="0">
              <a:solidFill>
                <a:schemeClr val="tx2"/>
              </a:solidFill>
              <a:latin typeface="Arial" panose="020B0604020202020204" pitchFamily="34" charset="0"/>
            </a:endParaRPr>
          </a:p>
          <a:p>
            <a:pPr fontAlgn="base">
              <a:spcBef>
                <a:spcPct val="0"/>
              </a:spcBef>
              <a:spcAft>
                <a:spcPct val="0"/>
              </a:spcAft>
            </a:pPr>
            <a:r>
              <a:rPr lang="en-US" sz="1600" dirty="0">
                <a:solidFill>
                  <a:schemeClr val="tx2"/>
                </a:solidFill>
                <a:latin typeface="Arial" panose="020B0604020202020204" pitchFamily="34" charset="0"/>
              </a:rPr>
              <a:t>*If the tentatively adopted millage rate is the same as the proposed millage rate, use </a:t>
            </a:r>
            <a:r>
              <a:rPr lang="en-US" sz="1600" u="sng" dirty="0">
                <a:solidFill>
                  <a:schemeClr val="tx2"/>
                </a:solidFill>
                <a:latin typeface="Arial" panose="020B0604020202020204" pitchFamily="34" charset="0"/>
              </a:rPr>
              <a:t>current</a:t>
            </a:r>
            <a:r>
              <a:rPr lang="en-US" sz="1600" dirty="0">
                <a:solidFill>
                  <a:schemeClr val="tx2"/>
                </a:solidFill>
                <a:latin typeface="Arial" panose="020B0604020202020204" pitchFamily="34" charset="0"/>
              </a:rPr>
              <a:t> year DR-420 line 25.</a:t>
            </a:r>
          </a:p>
        </p:txBody>
      </p:sp>
    </p:spTree>
    <p:extLst>
      <p:ext uri="{BB962C8B-B14F-4D97-AF65-F5344CB8AC3E}">
        <p14:creationId xmlns:p14="http://schemas.microsoft.com/office/powerpoint/2010/main" val="261535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Budget Hearing </a:t>
            </a:r>
            <a:r>
              <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endParaRPr lang="en-US" sz="3600"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535676" y="2708808"/>
            <a:ext cx="8229600" cy="3534729"/>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Budget hearing advertisement:</a:t>
            </a:r>
          </a:p>
          <a:p>
            <a:r>
              <a:rPr lang="en-US" sz="2400" dirty="0">
                <a:solidFill>
                  <a:schemeClr val="tx2"/>
                </a:solidFill>
                <a:latin typeface="Arial" panose="020B0604020202020204" pitchFamily="34" charset="0"/>
                <a:cs typeface="Arial" panose="020B0604020202020204" pitchFamily="34" charset="0"/>
              </a:rPr>
              <a:t>Must have an adjacent </a:t>
            </a:r>
            <a:r>
              <a:rPr lang="en-US" sz="2400" i="1" dirty="0">
                <a:solidFill>
                  <a:schemeClr val="tx2"/>
                </a:solidFill>
                <a:latin typeface="Arial" panose="020B0604020202020204" pitchFamily="34" charset="0"/>
                <a:cs typeface="Arial" panose="020B0604020202020204" pitchFamily="34" charset="0"/>
              </a:rPr>
              <a:t>Budget Summary </a:t>
            </a:r>
            <a:r>
              <a:rPr lang="en-US" sz="2400" dirty="0">
                <a:solidFill>
                  <a:schemeClr val="tx2"/>
                </a:solidFill>
                <a:latin typeface="Arial" panose="020B0604020202020204" pitchFamily="34" charset="0"/>
                <a:cs typeface="Arial" panose="020B0604020202020204" pitchFamily="34" charset="0"/>
              </a:rPr>
              <a:t>ad</a:t>
            </a:r>
          </a:p>
          <a:p>
            <a:r>
              <a:rPr lang="en-US" sz="2400" dirty="0">
                <a:solidFill>
                  <a:schemeClr val="tx2"/>
                </a:solidFill>
                <a:latin typeface="Arial" panose="020B0604020202020204" pitchFamily="34" charset="0"/>
                <a:cs typeface="Arial" panose="020B0604020202020204" pitchFamily="34" charset="0"/>
              </a:rPr>
              <a:t>Must appear in a newspaper of general paid circulation in the county or in its geographically limited insert  </a:t>
            </a:r>
          </a:p>
          <a:p>
            <a:r>
              <a:rPr lang="en-US" sz="2400" dirty="0">
                <a:solidFill>
                  <a:schemeClr val="tx2"/>
                </a:solidFill>
                <a:latin typeface="Arial" panose="020B0604020202020204" pitchFamily="34" charset="0"/>
                <a:cs typeface="Arial" panose="020B0604020202020204" pitchFamily="34" charset="0"/>
              </a:rPr>
              <a:t>Doesn’t have a size requirement</a:t>
            </a:r>
          </a:p>
          <a:p>
            <a:r>
              <a:rPr lang="en-US" sz="2400" b="1" dirty="0">
                <a:solidFill>
                  <a:schemeClr val="tx2"/>
                </a:solidFill>
                <a:latin typeface="Arial" panose="020B0604020202020204" pitchFamily="34" charset="0"/>
                <a:cs typeface="Arial" panose="020B0604020202020204" pitchFamily="34" charset="0"/>
              </a:rPr>
              <a:t>Cannot</a:t>
            </a:r>
            <a:r>
              <a:rPr lang="en-US" sz="2400" dirty="0">
                <a:solidFill>
                  <a:schemeClr val="tx2"/>
                </a:solidFill>
                <a:latin typeface="Arial" panose="020B0604020202020204" pitchFamily="34" charset="0"/>
                <a:cs typeface="Arial" panose="020B0604020202020204" pitchFamily="34" charset="0"/>
              </a:rPr>
              <a:t> appear in the newspaper’s legal section or classified section</a:t>
            </a:r>
          </a:p>
          <a:p>
            <a:endParaRPr lang="en-US" dirty="0"/>
          </a:p>
        </p:txBody>
      </p:sp>
    </p:spTree>
    <p:extLst>
      <p:ext uri="{BB962C8B-B14F-4D97-AF65-F5344CB8AC3E}">
        <p14:creationId xmlns:p14="http://schemas.microsoft.com/office/powerpoint/2010/main" val="228117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Budget Hearing </a:t>
            </a:r>
            <a:r>
              <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endParaRPr lang="en-US" sz="3600"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590800" y="2589179"/>
            <a:ext cx="7620000" cy="3810000"/>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The advertisement:</a:t>
            </a:r>
          </a:p>
          <a:p>
            <a:r>
              <a:rPr lang="en-US" sz="2400" b="1" dirty="0">
                <a:solidFill>
                  <a:schemeClr val="tx2"/>
                </a:solidFill>
                <a:latin typeface="Arial" panose="020B0604020202020204" pitchFamily="34" charset="0"/>
                <a:cs typeface="Arial" panose="020B0604020202020204" pitchFamily="34" charset="0"/>
              </a:rPr>
              <a:t>As directed in </a:t>
            </a:r>
            <a:r>
              <a:rPr lang="en-US" sz="2400" dirty="0">
                <a:solidFill>
                  <a:schemeClr val="tx2"/>
                </a:solidFill>
                <a:latin typeface="Arial" panose="020B0604020202020204" pitchFamily="34" charset="0"/>
                <a:cs typeface="Arial" panose="020B0604020202020204" pitchFamily="34" charset="0"/>
              </a:rPr>
              <a:t>s.</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200.065(3),(h), F.S.,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a:t>
            </a:r>
            <a:r>
              <a:rPr lang="en-US" sz="2400" b="1" dirty="0">
                <a:solidFill>
                  <a:schemeClr val="tx2"/>
                </a:solidFill>
                <a:latin typeface="Arial" panose="020B0604020202020204" pitchFamily="34" charset="0"/>
                <a:cs typeface="Arial" panose="020B0604020202020204" pitchFamily="34" charset="0"/>
              </a:rPr>
              <a:t>annot</a:t>
            </a:r>
            <a:r>
              <a:rPr lang="en-US" sz="2400" dirty="0">
                <a:solidFill>
                  <a:schemeClr val="tx2"/>
                </a:solidFill>
                <a:latin typeface="Arial" panose="020B0604020202020204" pitchFamily="34" charset="0"/>
                <a:cs typeface="Arial" panose="020B0604020202020204" pitchFamily="34" charset="0"/>
              </a:rPr>
              <a:t> deviate from the specified language.</a:t>
            </a:r>
          </a:p>
          <a:p>
            <a:r>
              <a:rPr lang="en-US" sz="2400" dirty="0">
                <a:solidFill>
                  <a:schemeClr val="tx2"/>
                </a:solidFill>
                <a:latin typeface="Arial" panose="020B0604020202020204" pitchFamily="34" charset="0"/>
                <a:cs typeface="Arial" panose="020B0604020202020204" pitchFamily="34" charset="0"/>
              </a:rPr>
              <a:t>Specified language is in s.200.065(3)(e).</a:t>
            </a:r>
          </a:p>
          <a:p>
            <a:r>
              <a:rPr lang="en-US" sz="2400" b="1" dirty="0">
                <a:solidFill>
                  <a:schemeClr val="tx2"/>
                </a:solidFill>
                <a:latin typeface="Arial" panose="020B0604020202020204" pitchFamily="34" charset="0"/>
                <a:cs typeface="Arial" panose="020B0604020202020204" pitchFamily="34" charset="0"/>
              </a:rPr>
              <a:t>Cannot</a:t>
            </a:r>
            <a:r>
              <a:rPr lang="en-US" sz="2400" dirty="0">
                <a:solidFill>
                  <a:schemeClr val="tx2"/>
                </a:solidFill>
                <a:latin typeface="Arial" panose="020B0604020202020204" pitchFamily="34" charset="0"/>
                <a:cs typeface="Arial" panose="020B0604020202020204" pitchFamily="34" charset="0"/>
              </a:rPr>
              <a:t> be accompanied, preceded, or followed by other ads or notices which conflict with or contradict the required publications</a:t>
            </a:r>
          </a:p>
          <a:p>
            <a:r>
              <a:rPr lang="en-US" sz="2400" dirty="0">
                <a:solidFill>
                  <a:schemeClr val="tx2"/>
                </a:solidFill>
                <a:latin typeface="Arial" panose="020B0604020202020204" pitchFamily="34" charset="0"/>
                <a:cs typeface="Arial" panose="020B0604020202020204" pitchFamily="34" charset="0"/>
              </a:rPr>
              <a:t>Must advertise the final hearing within </a:t>
            </a:r>
            <a:r>
              <a:rPr lang="en-US" sz="2400" b="1" dirty="0">
                <a:solidFill>
                  <a:schemeClr val="tx2"/>
                </a:solidFill>
                <a:latin typeface="Arial" panose="020B0604020202020204" pitchFamily="34" charset="0"/>
                <a:cs typeface="Arial" panose="020B0604020202020204" pitchFamily="34" charset="0"/>
              </a:rPr>
              <a:t>15 days </a:t>
            </a:r>
            <a:r>
              <a:rPr lang="en-US" sz="2400" dirty="0">
                <a:solidFill>
                  <a:schemeClr val="tx2"/>
                </a:solidFill>
                <a:latin typeface="Arial" panose="020B0604020202020204" pitchFamily="34" charset="0"/>
                <a:cs typeface="Arial" panose="020B0604020202020204" pitchFamily="34" charset="0"/>
              </a:rPr>
              <a:t>of tentative (first) hearing</a:t>
            </a:r>
          </a:p>
          <a:p>
            <a:endParaRPr lang="en-US" dirty="0"/>
          </a:p>
        </p:txBody>
      </p:sp>
    </p:spTree>
    <p:extLst>
      <p:ext uri="{BB962C8B-B14F-4D97-AF65-F5344CB8AC3E}">
        <p14:creationId xmlns:p14="http://schemas.microsoft.com/office/powerpoint/2010/main" val="236641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Budget Hearing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i="1" dirty="0">
                <a:solidFill>
                  <a:schemeClr val="tx2"/>
                </a:solidFill>
                <a:latin typeface="Arial" panose="020B0604020202020204" pitchFamily="34" charset="0"/>
                <a:ea typeface="Open Sans Semibold" panose="020B0706030804020204" pitchFamily="34" charset="0"/>
                <a:cs typeface="Arial" panose="020B0604020202020204" pitchFamily="34" charset="0"/>
              </a:rPr>
              <a:t>EXAMPLE</a:t>
            </a:r>
          </a:p>
        </p:txBody>
      </p:sp>
      <p:sp>
        <p:nvSpPr>
          <p:cNvPr id="7" name="Rectangle 5"/>
          <p:cNvSpPr txBox="1">
            <a:spLocks noChangeArrowheads="1"/>
          </p:cNvSpPr>
          <p:nvPr/>
        </p:nvSpPr>
        <p:spPr bwMode="auto">
          <a:xfrm>
            <a:off x="2933700" y="2971800"/>
            <a:ext cx="6324600" cy="3505200"/>
          </a:xfrm>
          <a:prstGeom prst="rect">
            <a:avLst/>
          </a:prstGeom>
          <a:solidFill>
            <a:srgbClr val="FFFFFF"/>
          </a:solidFill>
          <a:ln w="28575">
            <a:solidFill>
              <a:sysClr val="windowText" lastClr="000000"/>
            </a:solidFill>
            <a:miter lim="800000"/>
            <a:headEnd/>
            <a:tailEnd/>
          </a:ln>
          <a:effectLst>
            <a:outerShdw dist="71842" dir="2700000" algn="ctr" rotWithShape="0">
              <a:srgbClr val="DBF5F9">
                <a:alpha val="50000"/>
              </a:srgbClr>
            </a:outerShdw>
          </a:effectLst>
        </p:spPr>
        <p:txBody>
          <a:bodyPr vert="horz" wrap="square" lIns="91440" tIns="45720" rIns="91440" bIns="45720" numCol="1" anchor="t" anchorCtr="0" compatLnSpc="1">
            <a:prstTxWarp prst="textNoShape">
              <a:avLst/>
            </a:prstTxWarp>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indent="-274320" algn="ctr" eaLnBrk="1" fontAlgn="auto" hangingPunct="1">
              <a:spcAft>
                <a:spcPts val="0"/>
              </a:spcAft>
              <a:buNone/>
              <a:defRPr/>
            </a:pPr>
            <a:r>
              <a:rPr lang="en-US" altLang="en-US" b="1" dirty="0">
                <a:solidFill>
                  <a:schemeClr val="tx2"/>
                </a:solidFill>
                <a:latin typeface="Constantia"/>
              </a:rPr>
              <a:t>NOTICE OF BUDGET HEARING</a:t>
            </a:r>
          </a:p>
          <a:p>
            <a:pPr marL="274320" indent="-274320" algn="ctr" eaLnBrk="1" fontAlgn="auto" hangingPunct="1">
              <a:spcAft>
                <a:spcPts val="0"/>
              </a:spcAft>
              <a:buNone/>
              <a:defRPr/>
            </a:pPr>
            <a:r>
              <a:rPr lang="en-US" altLang="en-US" sz="2400" dirty="0">
                <a:solidFill>
                  <a:schemeClr val="tx2"/>
                </a:solidFill>
                <a:latin typeface="Constantia"/>
              </a:rPr>
              <a:t>The ____________ has tentatively adopted </a:t>
            </a:r>
          </a:p>
          <a:p>
            <a:pPr marL="274320" indent="-274320" algn="ctr" eaLnBrk="1" fontAlgn="auto" hangingPunct="1">
              <a:spcAft>
                <a:spcPts val="0"/>
              </a:spcAft>
              <a:buNone/>
              <a:defRPr/>
            </a:pPr>
            <a:r>
              <a:rPr lang="en-US" altLang="en-US" sz="2400" dirty="0">
                <a:solidFill>
                  <a:schemeClr val="tx2"/>
                </a:solidFill>
                <a:latin typeface="Constantia"/>
              </a:rPr>
              <a:t>a budget for </a:t>
            </a:r>
            <a:r>
              <a:rPr lang="en-US" altLang="en-US" sz="2400" i="1" u="sng" dirty="0">
                <a:solidFill>
                  <a:schemeClr val="tx2"/>
                </a:solidFill>
                <a:latin typeface="Constantia"/>
              </a:rPr>
              <a:t>(fiscal year)</a:t>
            </a:r>
          </a:p>
          <a:p>
            <a:pPr marL="274320" indent="-274320" algn="ctr" eaLnBrk="1" fontAlgn="auto" hangingPunct="1">
              <a:spcAft>
                <a:spcPts val="0"/>
              </a:spcAft>
              <a:buNone/>
              <a:defRPr/>
            </a:pPr>
            <a:endParaRPr lang="en-US" altLang="en-US" sz="2400" dirty="0">
              <a:solidFill>
                <a:schemeClr val="tx2"/>
              </a:solidFill>
              <a:latin typeface="Constantia"/>
            </a:endParaRPr>
          </a:p>
          <a:p>
            <a:pPr marL="274320" indent="-274320" algn="ctr" eaLnBrk="1" fontAlgn="auto" hangingPunct="1">
              <a:spcAft>
                <a:spcPts val="0"/>
              </a:spcAft>
              <a:buNone/>
              <a:defRPr/>
            </a:pPr>
            <a:r>
              <a:rPr lang="en-US" altLang="en-US" sz="2400" dirty="0">
                <a:solidFill>
                  <a:schemeClr val="tx2"/>
                </a:solidFill>
                <a:latin typeface="Constantia"/>
              </a:rPr>
              <a:t>A public hearing to make a FINAL DECISION on the budget AND TAXES will be held on:</a:t>
            </a:r>
            <a:endParaRPr lang="en-US" altLang="en-US" sz="2400" i="1" dirty="0">
              <a:solidFill>
                <a:schemeClr val="tx2"/>
              </a:solidFill>
              <a:latin typeface="Constantia"/>
            </a:endParaRPr>
          </a:p>
          <a:p>
            <a:pPr marL="274320" indent="-274320" algn="ctr" eaLnBrk="1" fontAlgn="auto" hangingPunct="1">
              <a:spcAft>
                <a:spcPts val="0"/>
              </a:spcAft>
              <a:buNone/>
              <a:defRPr/>
            </a:pPr>
            <a:r>
              <a:rPr lang="en-US" altLang="en-US" sz="2400" i="1" dirty="0">
                <a:solidFill>
                  <a:schemeClr val="tx2"/>
                </a:solidFill>
                <a:latin typeface="Constantia"/>
              </a:rPr>
              <a:t>(Date)</a:t>
            </a:r>
          </a:p>
          <a:p>
            <a:pPr marL="274320" indent="-274320" algn="ctr" eaLnBrk="1" fontAlgn="auto" hangingPunct="1">
              <a:spcAft>
                <a:spcPts val="0"/>
              </a:spcAft>
              <a:buNone/>
              <a:defRPr/>
            </a:pPr>
            <a:r>
              <a:rPr lang="en-US" altLang="en-US" sz="2400" i="1" dirty="0">
                <a:solidFill>
                  <a:schemeClr val="tx2"/>
                </a:solidFill>
                <a:latin typeface="Constantia"/>
              </a:rPr>
              <a:t> (Time)</a:t>
            </a:r>
          </a:p>
          <a:p>
            <a:pPr marL="274320" indent="-274320" algn="ctr" eaLnBrk="1" fontAlgn="auto" hangingPunct="1">
              <a:spcAft>
                <a:spcPts val="0"/>
              </a:spcAft>
              <a:buNone/>
              <a:defRPr/>
            </a:pPr>
            <a:r>
              <a:rPr lang="en-US" altLang="en-US" sz="2400" i="1" dirty="0">
                <a:solidFill>
                  <a:schemeClr val="tx2"/>
                </a:solidFill>
                <a:latin typeface="Constantia"/>
              </a:rPr>
              <a:t>at</a:t>
            </a:r>
          </a:p>
          <a:p>
            <a:pPr marL="274320" indent="-274320" algn="ctr" eaLnBrk="1" fontAlgn="auto" hangingPunct="1">
              <a:spcAft>
                <a:spcPts val="0"/>
              </a:spcAft>
              <a:buNone/>
              <a:defRPr/>
            </a:pPr>
            <a:r>
              <a:rPr lang="en-US" altLang="en-US" sz="2400" i="1" dirty="0">
                <a:solidFill>
                  <a:schemeClr val="tx2"/>
                </a:solidFill>
                <a:latin typeface="Constantia"/>
              </a:rPr>
              <a:t> (Meeting Place)</a:t>
            </a:r>
            <a:endParaRPr lang="en-US" altLang="en-US" sz="2400" dirty="0">
              <a:solidFill>
                <a:schemeClr val="tx2"/>
              </a:solidFill>
              <a:latin typeface="Constantia"/>
            </a:endParaRPr>
          </a:p>
        </p:txBody>
      </p:sp>
    </p:spTree>
    <p:extLst>
      <p:ext uri="{BB962C8B-B14F-4D97-AF65-F5344CB8AC3E}">
        <p14:creationId xmlns:p14="http://schemas.microsoft.com/office/powerpoint/2010/main" val="559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Summary </a:t>
            </a:r>
            <a:r>
              <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endParaRPr lang="en-US" sz="36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584315" y="2657274"/>
            <a:ext cx="8382000" cy="3534729"/>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The advertisement must show </a:t>
            </a:r>
            <a:r>
              <a:rPr lang="en-US" sz="2400" b="1" dirty="0">
                <a:solidFill>
                  <a:schemeClr val="tx2"/>
                </a:solidFill>
                <a:latin typeface="Arial" panose="020B0604020202020204" pitchFamily="34" charset="0"/>
                <a:cs typeface="Arial" panose="020B0604020202020204" pitchFamily="34" charset="0"/>
              </a:rPr>
              <a:t>all</a:t>
            </a:r>
            <a:r>
              <a:rPr lang="en-US" sz="2400" dirty="0">
                <a:solidFill>
                  <a:schemeClr val="tx2"/>
                </a:solidFill>
                <a:latin typeface="Arial" panose="020B0604020202020204" pitchFamily="34" charset="0"/>
                <a:cs typeface="Arial" panose="020B0604020202020204" pitchFamily="34" charset="0"/>
              </a:rPr>
              <a:t> tentatively adopted millage rates: </a:t>
            </a:r>
          </a:p>
          <a:p>
            <a:r>
              <a:rPr lang="en-US" sz="2400" dirty="0">
                <a:solidFill>
                  <a:schemeClr val="tx2"/>
                </a:solidFill>
                <a:latin typeface="Arial" panose="020B0604020202020204" pitchFamily="34" charset="0"/>
                <a:cs typeface="Arial" panose="020B0604020202020204" pitchFamily="34" charset="0"/>
              </a:rPr>
              <a:t>General fund </a:t>
            </a:r>
          </a:p>
          <a:p>
            <a:r>
              <a:rPr lang="en-US" sz="2400" dirty="0">
                <a:solidFill>
                  <a:schemeClr val="tx2"/>
                </a:solidFill>
                <a:latin typeface="Arial" panose="020B0604020202020204" pitchFamily="34" charset="0"/>
                <a:cs typeface="Arial" panose="020B0604020202020204" pitchFamily="34" charset="0"/>
              </a:rPr>
              <a:t>Dependent district </a:t>
            </a:r>
          </a:p>
          <a:p>
            <a:r>
              <a:rPr lang="en-US" sz="2400" dirty="0">
                <a:solidFill>
                  <a:schemeClr val="tx2"/>
                </a:solidFill>
                <a:latin typeface="Arial" panose="020B0604020202020204" pitchFamily="34" charset="0"/>
                <a:cs typeface="Arial" panose="020B0604020202020204" pitchFamily="34" charset="0"/>
              </a:rPr>
              <a:t>Municipal Service Taxing Unit (MSTU) </a:t>
            </a:r>
          </a:p>
          <a:p>
            <a:r>
              <a:rPr lang="en-US" sz="2400" dirty="0">
                <a:solidFill>
                  <a:schemeClr val="tx2"/>
                </a:solidFill>
                <a:latin typeface="Arial" panose="020B0604020202020204" pitchFamily="34" charset="0"/>
                <a:cs typeface="Arial" panose="020B0604020202020204" pitchFamily="34" charset="0"/>
              </a:rPr>
              <a:t>Voted debt service </a:t>
            </a:r>
          </a:p>
          <a:p>
            <a:endParaRPr lang="en-US" dirty="0"/>
          </a:p>
        </p:txBody>
      </p:sp>
    </p:spTree>
    <p:extLst>
      <p:ext uri="{BB962C8B-B14F-4D97-AF65-F5344CB8AC3E}">
        <p14:creationId xmlns:p14="http://schemas.microsoft.com/office/powerpoint/2010/main" val="98623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Summary </a:t>
            </a:r>
            <a:r>
              <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endParaRPr lang="en-US" sz="36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532434" y="2628901"/>
            <a:ext cx="7924800" cy="3428999"/>
          </a:xfrm>
        </p:spPr>
        <p:txBody>
          <a:bodyPr>
            <a:normAutofit fontScale="92500"/>
          </a:bodyPr>
          <a:lstStyle/>
          <a:p>
            <a:pPr marL="0" indent="0">
              <a:buNone/>
            </a:pPr>
            <a:r>
              <a:rPr lang="en-US" sz="2600" dirty="0">
                <a:solidFill>
                  <a:schemeClr val="tx2"/>
                </a:solidFill>
                <a:latin typeface="Arial" panose="020B0604020202020204" pitchFamily="34" charset="0"/>
                <a:cs typeface="Arial" panose="020B0604020202020204" pitchFamily="34" charset="0"/>
              </a:rPr>
              <a:t>Other requirements:</a:t>
            </a:r>
          </a:p>
          <a:p>
            <a:r>
              <a:rPr lang="en-US" sz="2600" dirty="0">
                <a:solidFill>
                  <a:schemeClr val="tx2"/>
                </a:solidFill>
                <a:latin typeface="Arial" panose="020B0604020202020204" pitchFamily="34" charset="0"/>
                <a:cs typeface="Arial" panose="020B0604020202020204" pitchFamily="34" charset="0"/>
              </a:rPr>
              <a:t>Must have an adjacent </a:t>
            </a:r>
            <a:r>
              <a:rPr lang="en-US" sz="2600" i="1" dirty="0">
                <a:solidFill>
                  <a:schemeClr val="tx2"/>
                </a:solidFill>
                <a:latin typeface="Arial" panose="020B0604020202020204" pitchFamily="34" charset="0"/>
                <a:cs typeface="Arial" panose="020B0604020202020204" pitchFamily="34" charset="0"/>
              </a:rPr>
              <a:t>Notice of Proposed Tax Increase</a:t>
            </a:r>
            <a:r>
              <a:rPr lang="en-US" sz="2600" dirty="0">
                <a:solidFill>
                  <a:schemeClr val="tx2"/>
                </a:solidFill>
                <a:latin typeface="Arial" panose="020B0604020202020204" pitchFamily="34" charset="0"/>
                <a:cs typeface="Arial" panose="020B0604020202020204" pitchFamily="34" charset="0"/>
              </a:rPr>
              <a:t> ad </a:t>
            </a:r>
            <a:r>
              <a:rPr lang="en-US" sz="2600" b="1" dirty="0">
                <a:solidFill>
                  <a:schemeClr val="tx2"/>
                </a:solidFill>
                <a:latin typeface="Arial" panose="020B0604020202020204" pitchFamily="34" charset="0"/>
                <a:cs typeface="Arial" panose="020B0604020202020204" pitchFamily="34" charset="0"/>
              </a:rPr>
              <a:t>or</a:t>
            </a:r>
            <a:r>
              <a:rPr lang="en-US" sz="2600" dirty="0">
                <a:solidFill>
                  <a:schemeClr val="tx2"/>
                </a:solidFill>
                <a:latin typeface="Arial" panose="020B0604020202020204" pitchFamily="34" charset="0"/>
                <a:cs typeface="Arial" panose="020B0604020202020204" pitchFamily="34" charset="0"/>
              </a:rPr>
              <a:t> </a:t>
            </a:r>
            <a:r>
              <a:rPr lang="en-US" sz="2600" i="1" dirty="0">
                <a:solidFill>
                  <a:schemeClr val="tx2"/>
                </a:solidFill>
                <a:latin typeface="Arial" panose="020B0604020202020204" pitchFamily="34" charset="0"/>
                <a:cs typeface="Arial" panose="020B0604020202020204" pitchFamily="34" charset="0"/>
              </a:rPr>
              <a:t>Notice of Budget Hearing </a:t>
            </a:r>
            <a:r>
              <a:rPr lang="en-US" sz="2600" dirty="0">
                <a:solidFill>
                  <a:schemeClr val="tx2"/>
                </a:solidFill>
                <a:latin typeface="Arial" panose="020B0604020202020204" pitchFamily="34" charset="0"/>
                <a:cs typeface="Arial" panose="020B0604020202020204" pitchFamily="34" charset="0"/>
              </a:rPr>
              <a:t>ad (not both) </a:t>
            </a:r>
          </a:p>
          <a:p>
            <a:r>
              <a:rPr lang="en-US" sz="2600" dirty="0">
                <a:solidFill>
                  <a:schemeClr val="tx2"/>
                </a:solidFill>
                <a:latin typeface="Arial" panose="020B0604020202020204" pitchFamily="34" charset="0"/>
                <a:cs typeface="Arial" panose="020B0604020202020204" pitchFamily="34" charset="0"/>
              </a:rPr>
              <a:t>Must comply with all statutory budget requirements </a:t>
            </a:r>
          </a:p>
          <a:p>
            <a:r>
              <a:rPr lang="en-US" sz="2600" dirty="0">
                <a:solidFill>
                  <a:schemeClr val="tx2"/>
                </a:solidFill>
                <a:latin typeface="Arial" panose="020B0604020202020204" pitchFamily="34" charset="0"/>
                <a:cs typeface="Arial" panose="020B0604020202020204" pitchFamily="34" charset="0"/>
              </a:rPr>
              <a:t>Has no size requirements</a:t>
            </a:r>
          </a:p>
          <a:p>
            <a:r>
              <a:rPr lang="en-US" sz="2600" dirty="0">
                <a:solidFill>
                  <a:schemeClr val="tx2"/>
                </a:solidFill>
                <a:latin typeface="Arial" panose="020B0604020202020204" pitchFamily="34" charset="0"/>
                <a:cs typeface="Arial" panose="020B0604020202020204" pitchFamily="34" charset="0"/>
              </a:rPr>
              <a:t>Cannot appear in the legal or classified section of the newspaper </a:t>
            </a:r>
          </a:p>
          <a:p>
            <a:endParaRPr lang="en-US" sz="2600" dirty="0">
              <a:solidFill>
                <a:schemeClr val="tx2"/>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5510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Summary </a:t>
            </a:r>
            <a:r>
              <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endParaRPr lang="en-US" sz="36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1981200" y="2532669"/>
            <a:ext cx="8001000" cy="3534729"/>
          </a:xfrm>
        </p:spPr>
        <p:txBody>
          <a:bodyPr>
            <a:normAutofit fontScale="92500"/>
          </a:bodyPr>
          <a:lstStyle/>
          <a:p>
            <a:pPr marL="0" indent="0" algn="ctr">
              <a:buNone/>
            </a:pPr>
            <a:r>
              <a:rPr lang="en-US" sz="2600" dirty="0">
                <a:solidFill>
                  <a:schemeClr val="tx2"/>
                </a:solidFill>
                <a:latin typeface="Arial" panose="020B0604020202020204" pitchFamily="34" charset="0"/>
                <a:cs typeface="Arial" panose="020B0604020202020204" pitchFamily="34" charset="0"/>
              </a:rPr>
              <a:t>If the proposed operating budget expenditures are more than last year's total operating expenditures, include this statement in </a:t>
            </a:r>
            <a:r>
              <a:rPr lang="en-US" sz="2600" b="1" dirty="0">
                <a:solidFill>
                  <a:schemeClr val="tx2"/>
                </a:solidFill>
                <a:latin typeface="Arial" panose="020B0604020202020204" pitchFamily="34" charset="0"/>
                <a:cs typeface="Arial" panose="020B0604020202020204" pitchFamily="34" charset="0"/>
              </a:rPr>
              <a:t>bold</a:t>
            </a:r>
            <a:r>
              <a:rPr lang="en-US" sz="2600" dirty="0">
                <a:solidFill>
                  <a:schemeClr val="tx2"/>
                </a:solidFill>
                <a:latin typeface="Arial" panose="020B0604020202020204" pitchFamily="34" charset="0"/>
                <a:cs typeface="Arial" panose="020B0604020202020204" pitchFamily="34" charset="0"/>
              </a:rPr>
              <a:t>.</a:t>
            </a:r>
          </a:p>
          <a:p>
            <a:pPr marL="0" indent="0" algn="ctr">
              <a:buNone/>
            </a:pPr>
            <a:endParaRPr lang="en-US" sz="2600" dirty="0">
              <a:solidFill>
                <a:schemeClr val="tx2"/>
              </a:solidFill>
              <a:latin typeface="Arial" panose="020B0604020202020204" pitchFamily="34" charset="0"/>
              <a:cs typeface="Arial" panose="020B0604020202020204" pitchFamily="34" charset="0"/>
            </a:endParaRPr>
          </a:p>
          <a:p>
            <a:pPr marL="0" indent="0" algn="ctr">
              <a:buNone/>
            </a:pPr>
            <a:r>
              <a:rPr lang="en-US" sz="2600" b="1" dirty="0">
                <a:solidFill>
                  <a:schemeClr val="tx2"/>
                </a:solidFill>
                <a:latin typeface="Arial" panose="020B0604020202020204" pitchFamily="34" charset="0"/>
                <a:cs typeface="Arial" panose="020B0604020202020204" pitchFamily="34" charset="0"/>
              </a:rPr>
              <a:t>THE PROPOSED OPERATING BUDGET</a:t>
            </a:r>
          </a:p>
          <a:p>
            <a:pPr marL="0" indent="0" algn="ctr">
              <a:buNone/>
            </a:pPr>
            <a:r>
              <a:rPr lang="en-US" sz="2600" b="1" dirty="0">
                <a:solidFill>
                  <a:schemeClr val="tx2"/>
                </a:solidFill>
                <a:latin typeface="Arial" panose="020B0604020202020204" pitchFamily="34" charset="0"/>
                <a:cs typeface="Arial" panose="020B0604020202020204" pitchFamily="34" charset="0"/>
              </a:rPr>
              <a:t>EXPENDITURES OF </a:t>
            </a:r>
            <a:r>
              <a:rPr lang="en-US" sz="2600" dirty="0">
                <a:solidFill>
                  <a:schemeClr val="tx2"/>
                </a:solidFill>
                <a:latin typeface="Arial" panose="020B0604020202020204" pitchFamily="34" charset="0"/>
                <a:cs typeface="Arial" panose="020B0604020202020204" pitchFamily="34" charset="0"/>
              </a:rPr>
              <a:t>(name of taxing authority) </a:t>
            </a:r>
            <a:r>
              <a:rPr lang="en-US" sz="2600" b="1" dirty="0">
                <a:solidFill>
                  <a:schemeClr val="tx2"/>
                </a:solidFill>
                <a:latin typeface="Arial" panose="020B0604020202020204" pitchFamily="34" charset="0"/>
                <a:cs typeface="Arial" panose="020B0604020202020204" pitchFamily="34" charset="0"/>
              </a:rPr>
              <a:t>ARE</a:t>
            </a:r>
            <a:r>
              <a:rPr lang="en-US" sz="2600" dirty="0">
                <a:solidFill>
                  <a:schemeClr val="tx2"/>
                </a:solidFill>
                <a:latin typeface="Arial" panose="020B0604020202020204" pitchFamily="34" charset="0"/>
                <a:cs typeface="Arial" panose="020B0604020202020204" pitchFamily="34" charset="0"/>
              </a:rPr>
              <a:t> (percent, rounded to one decimal place) </a:t>
            </a:r>
            <a:r>
              <a:rPr lang="en-US" sz="2600" b="1" dirty="0">
                <a:solidFill>
                  <a:schemeClr val="tx2"/>
                </a:solidFill>
                <a:latin typeface="Arial" panose="020B0604020202020204" pitchFamily="34" charset="0"/>
                <a:cs typeface="Arial" panose="020B0604020202020204" pitchFamily="34" charset="0"/>
              </a:rPr>
              <a:t>MORE THAN LAST YEAR'S TOTAL OPERATING EXPENDITURES.</a:t>
            </a:r>
          </a:p>
          <a:p>
            <a:endParaRPr lang="en-US" dirty="0"/>
          </a:p>
        </p:txBody>
      </p:sp>
    </p:spTree>
    <p:extLst>
      <p:ext uri="{BB962C8B-B14F-4D97-AF65-F5344CB8AC3E}">
        <p14:creationId xmlns:p14="http://schemas.microsoft.com/office/powerpoint/2010/main" val="367629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Summary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endParaRPr lang="en-US" sz="4000" dirty="0">
              <a:latin typeface="Arial" panose="020B0604020202020204" pitchFamily="34" charset="0"/>
              <a:ea typeface="Open Sans Semibold" panose="020B0706030804020204" pitchFamily="34" charset="0"/>
              <a:cs typeface="Arial" panose="020B0604020202020204" pitchFamily="34" charset="0"/>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4000" b="12042"/>
          <a:stretch/>
        </p:blipFill>
        <p:spPr bwMode="auto">
          <a:xfrm>
            <a:off x="3200400" y="2590800"/>
            <a:ext cx="5486400" cy="388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10903CF2-2893-49A1-939D-330362007E6C}"/>
              </a:ext>
            </a:extLst>
          </p:cNvPr>
          <p:cNvSpPr/>
          <p:nvPr/>
        </p:nvSpPr>
        <p:spPr>
          <a:xfrm>
            <a:off x="3492449" y="2903290"/>
            <a:ext cx="5079002"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2125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Recessed Hearing Information </a:t>
            </a:r>
            <a:r>
              <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endParaRPr lang="en-US" sz="3600"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415702" y="2628901"/>
            <a:ext cx="7924800" cy="3428999"/>
          </a:xfrm>
        </p:spPr>
        <p:txBody>
          <a:bodyPr>
            <a:normAutofit fontScale="92500" lnSpcReduction="10000"/>
          </a:bodyPr>
          <a:lstStyle/>
          <a:p>
            <a:pPr marL="0" indent="0">
              <a:buNone/>
            </a:pPr>
            <a:r>
              <a:rPr lang="en-US" sz="2600" dirty="0">
                <a:solidFill>
                  <a:schemeClr val="tx2"/>
                </a:solidFill>
                <a:latin typeface="Arial" panose="020B0604020202020204" pitchFamily="34" charset="0"/>
                <a:cs typeface="Arial" panose="020B0604020202020204" pitchFamily="34" charset="0"/>
              </a:rPr>
              <a:t>If the hearing is recessed, the taxing authority must publish a </a:t>
            </a:r>
            <a:r>
              <a:rPr lang="en-US" sz="2600" i="1" dirty="0">
                <a:solidFill>
                  <a:schemeClr val="tx2"/>
                </a:solidFill>
                <a:latin typeface="Arial" panose="020B0604020202020204" pitchFamily="34" charset="0"/>
                <a:cs typeface="Arial" panose="020B0604020202020204" pitchFamily="34" charset="0"/>
              </a:rPr>
              <a:t>Notice of Continuation </a:t>
            </a:r>
            <a:r>
              <a:rPr lang="en-US" sz="2600" dirty="0">
                <a:solidFill>
                  <a:schemeClr val="tx2"/>
                </a:solidFill>
                <a:latin typeface="Arial" panose="020B0604020202020204" pitchFamily="34" charset="0"/>
                <a:cs typeface="Arial" panose="020B0604020202020204" pitchFamily="34" charset="0"/>
              </a:rPr>
              <a:t>in a newspaper of general paid circulation in the county.</a:t>
            </a:r>
          </a:p>
          <a:p>
            <a:endParaRPr lang="en-US" sz="2600" dirty="0">
              <a:solidFill>
                <a:schemeClr val="tx2"/>
              </a:solidFill>
              <a:latin typeface="Arial" panose="020B0604020202020204" pitchFamily="34" charset="0"/>
              <a:cs typeface="Arial" panose="020B0604020202020204" pitchFamily="34" charset="0"/>
            </a:endParaRPr>
          </a:p>
          <a:p>
            <a:pPr marL="0" indent="0">
              <a:buNone/>
            </a:pPr>
            <a:r>
              <a:rPr lang="en-US" sz="2600" dirty="0">
                <a:solidFill>
                  <a:schemeClr val="tx2"/>
                </a:solidFill>
                <a:latin typeface="Arial" panose="020B0604020202020204" pitchFamily="34" charset="0"/>
                <a:cs typeface="Arial" panose="020B0604020202020204" pitchFamily="34" charset="0"/>
              </a:rPr>
              <a:t>The notice will state the time, date, and location of the hearing. </a:t>
            </a:r>
          </a:p>
          <a:p>
            <a:pPr marL="0" indent="0">
              <a:buNone/>
            </a:pPr>
            <a:endParaRPr lang="en-US" sz="2600" dirty="0">
              <a:solidFill>
                <a:schemeClr val="tx2"/>
              </a:solidFill>
              <a:latin typeface="Arial" panose="020B0604020202020204" pitchFamily="34" charset="0"/>
              <a:cs typeface="Arial" panose="020B0604020202020204" pitchFamily="34" charset="0"/>
            </a:endParaRPr>
          </a:p>
          <a:p>
            <a:pPr marL="0" indent="0">
              <a:buNone/>
            </a:pPr>
            <a:r>
              <a:rPr lang="en-US" sz="2600" b="1" dirty="0">
                <a:solidFill>
                  <a:schemeClr val="tx2"/>
                </a:solidFill>
                <a:latin typeface="Arial" panose="020B0604020202020204" pitchFamily="34" charset="0"/>
                <a:cs typeface="Arial" panose="020B0604020202020204" pitchFamily="34" charset="0"/>
              </a:rPr>
              <a:t>Do not adjourn the hearing. The hearing is to be recessed.</a:t>
            </a:r>
          </a:p>
          <a:p>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44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Recessed Hearing Information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i="1" dirty="0">
                <a:solidFill>
                  <a:schemeClr val="tx2"/>
                </a:solidFill>
                <a:latin typeface="Arial" panose="020B0604020202020204" pitchFamily="34" charset="0"/>
                <a:ea typeface="Open Sans Semibold" panose="020B0706030804020204" pitchFamily="34" charset="0"/>
                <a:cs typeface="Arial" panose="020B0604020202020204" pitchFamily="34" charset="0"/>
              </a:rPr>
              <a:t>EXAMPLE</a:t>
            </a:r>
          </a:p>
        </p:txBody>
      </p:sp>
      <p:sp>
        <p:nvSpPr>
          <p:cNvPr id="5" name="Rectangle 3"/>
          <p:cNvSpPr txBox="1">
            <a:spLocks noChangeArrowheads="1"/>
          </p:cNvSpPr>
          <p:nvPr/>
        </p:nvSpPr>
        <p:spPr bwMode="auto">
          <a:xfrm>
            <a:off x="2514600" y="2971800"/>
            <a:ext cx="6934200" cy="3352800"/>
          </a:xfrm>
          <a:prstGeom prst="rect">
            <a:avLst/>
          </a:prstGeom>
          <a:solidFill>
            <a:srgbClr val="FFFFFF"/>
          </a:solidFill>
          <a:ln w="28575">
            <a:solidFill>
              <a:sysClr val="windowText" lastClr="000000"/>
            </a:solidFill>
            <a:miter lim="800000"/>
            <a:headEnd/>
            <a:tailEnd/>
          </a:ln>
          <a:effectLst>
            <a:outerShdw dist="71842" dir="2700000" algn="ctr" rotWithShape="0">
              <a:srgbClr val="DBF5F9">
                <a:alpha val="50000"/>
              </a:srgbClr>
            </a:outerShdw>
          </a:effec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eaLnBrk="1" hangingPunct="1">
              <a:buNone/>
              <a:defRPr/>
            </a:pPr>
            <a:r>
              <a:rPr lang="en-US" altLang="en-US" b="1" dirty="0">
                <a:solidFill>
                  <a:schemeClr val="tx2"/>
                </a:solidFill>
                <a:latin typeface="Constantia"/>
              </a:rPr>
              <a:t>NOTICE OF CONTINUATION</a:t>
            </a:r>
          </a:p>
          <a:p>
            <a:pPr algn="ctr" eaLnBrk="1" hangingPunct="1">
              <a:buNone/>
              <a:defRPr/>
            </a:pPr>
            <a:r>
              <a:rPr lang="en-US" altLang="en-US" dirty="0">
                <a:solidFill>
                  <a:schemeClr val="tx2"/>
                </a:solidFill>
                <a:latin typeface="Constantia"/>
              </a:rPr>
              <a:t>The tentative/final budget hearing held on</a:t>
            </a:r>
            <a:r>
              <a:rPr lang="en-US" altLang="en-US" i="1" dirty="0">
                <a:solidFill>
                  <a:schemeClr val="tx2"/>
                </a:solidFill>
                <a:latin typeface="Constantia"/>
              </a:rPr>
              <a:t> (date of hearing)</a:t>
            </a:r>
            <a:endParaRPr lang="en-US" altLang="en-US" dirty="0">
              <a:solidFill>
                <a:schemeClr val="tx2"/>
              </a:solidFill>
              <a:latin typeface="Constantia"/>
            </a:endParaRPr>
          </a:p>
          <a:p>
            <a:pPr algn="ctr" eaLnBrk="1" hangingPunct="1">
              <a:buNone/>
              <a:defRPr/>
            </a:pPr>
            <a:r>
              <a:rPr lang="en-US" altLang="en-US" dirty="0">
                <a:solidFill>
                  <a:schemeClr val="tx2"/>
                </a:solidFill>
                <a:latin typeface="Constantia"/>
              </a:rPr>
              <a:t>For the </a:t>
            </a:r>
            <a:r>
              <a:rPr lang="en-US" altLang="en-US" i="1" dirty="0">
                <a:solidFill>
                  <a:schemeClr val="tx2"/>
                </a:solidFill>
                <a:latin typeface="Constantia"/>
              </a:rPr>
              <a:t>(name of taxing authority)</a:t>
            </a:r>
            <a:r>
              <a:rPr lang="en-US" altLang="en-US" dirty="0">
                <a:solidFill>
                  <a:schemeClr val="tx2"/>
                </a:solidFill>
                <a:latin typeface="Constantia"/>
              </a:rPr>
              <a:t> was recessed and will be continued on</a:t>
            </a:r>
            <a:endParaRPr lang="en-US" altLang="en-US" i="1" dirty="0">
              <a:solidFill>
                <a:schemeClr val="tx2"/>
              </a:solidFill>
              <a:latin typeface="Constantia"/>
            </a:endParaRPr>
          </a:p>
          <a:p>
            <a:pPr algn="ctr" eaLnBrk="1" hangingPunct="1">
              <a:buNone/>
              <a:defRPr/>
            </a:pPr>
            <a:r>
              <a:rPr lang="en-US" altLang="en-US" b="1" i="1" dirty="0">
                <a:solidFill>
                  <a:schemeClr val="tx2"/>
                </a:solidFill>
                <a:latin typeface="Constantia"/>
              </a:rPr>
              <a:t>(Date, time, and location of new hearing). </a:t>
            </a:r>
            <a:endParaRPr lang="en-US" altLang="en-US" b="1" dirty="0">
              <a:solidFill>
                <a:schemeClr val="tx2"/>
              </a:solidFill>
              <a:latin typeface="Constantia"/>
            </a:endParaRPr>
          </a:p>
          <a:p>
            <a:pPr algn="ctr" eaLnBrk="1" hangingPunct="1">
              <a:buNone/>
              <a:defRPr/>
            </a:pPr>
            <a:r>
              <a:rPr lang="en-US" altLang="en-US" dirty="0">
                <a:solidFill>
                  <a:schemeClr val="tx2"/>
                </a:solidFill>
                <a:latin typeface="Constantia"/>
              </a:rPr>
              <a:t>(Include name of town)</a:t>
            </a:r>
          </a:p>
        </p:txBody>
      </p:sp>
    </p:spTree>
    <p:extLst>
      <p:ext uri="{BB962C8B-B14F-4D97-AF65-F5344CB8AC3E}">
        <p14:creationId xmlns:p14="http://schemas.microsoft.com/office/powerpoint/2010/main" val="29052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595664" y="2667000"/>
            <a:ext cx="7467600" cy="3687763"/>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Taxing authorities must hold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two</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public hearings </a:t>
            </a:r>
          </a:p>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to adopt a millage rate and budget.</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1296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B800-9373-48C3-B6CB-3027A0E486FF}"/>
              </a:ext>
            </a:extLst>
          </p:cNvPr>
          <p:cNvSpPr>
            <a:spLocks noGrp="1"/>
          </p:cNvSpPr>
          <p:nvPr>
            <p:ph type="title"/>
          </p:nvPr>
        </p:nvSpPr>
        <p:spPr>
          <a:xfrm>
            <a:off x="914400" y="1665915"/>
            <a:ext cx="10363200" cy="1651217"/>
          </a:xfrm>
        </p:spPr>
        <p:txBody>
          <a:bodyPr>
            <a:normAutofit fontScale="90000"/>
          </a:bodyPr>
          <a:lstStyle/>
          <a:p>
            <a:pPr lvl="0">
              <a:spcBef>
                <a:spcPct val="20000"/>
              </a:spcBef>
            </a:pPr>
            <a:r>
              <a:rPr lang="en-US" cap="none"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b="0" i="1" cap="none" dirty="0">
                <a:solidFill>
                  <a:schemeClr val="accent1"/>
                </a:solidFill>
                <a:latin typeface="Arial" panose="020B0604020202020204" pitchFamily="34" charset="0"/>
                <a:ea typeface="+mn-ea"/>
                <a:cs typeface="Arial" panose="020B0604020202020204" pitchFamily="34" charset="0"/>
              </a:rPr>
              <a:t>Rescheduled Hearing Information </a:t>
            </a:r>
            <a:r>
              <a:rPr lang="en-US" b="0" cap="none" dirty="0">
                <a:solidFill>
                  <a:schemeClr val="accent1"/>
                </a:solidFill>
                <a:latin typeface="Arial" panose="020B0604020202020204" pitchFamily="34" charset="0"/>
                <a:ea typeface="+mn-ea"/>
                <a:cs typeface="Arial" panose="020B0604020202020204" pitchFamily="34" charset="0"/>
              </a:rPr>
              <a:t>Ad</a:t>
            </a:r>
            <a:br>
              <a:rPr lang="en-US" sz="2100" b="0" cap="none" dirty="0">
                <a:solidFill>
                  <a:srgbClr val="051A54">
                    <a:tint val="75000"/>
                  </a:srgbClr>
                </a:solidFill>
                <a:ea typeface="+mn-ea"/>
                <a:cs typeface="+mn-cs"/>
              </a:rPr>
            </a:br>
            <a:br>
              <a:rPr lang="en-US" sz="3200" dirty="0">
                <a:solidFill>
                  <a:srgbClr val="00A49C"/>
                </a:solidFill>
                <a:latin typeface="Arial" panose="020B0604020202020204" pitchFamily="34" charset="0"/>
                <a:ea typeface="Open Sans Semibold" panose="020B0706030804020204" pitchFamily="34" charset="0"/>
                <a:cs typeface="Arial" panose="020B0604020202020204" pitchFamily="34" charset="0"/>
              </a:rPr>
            </a:br>
            <a:endParaRPr lang="en-US" sz="3100" b="0" i="1" dirty="0"/>
          </a:p>
        </p:txBody>
      </p:sp>
      <p:sp>
        <p:nvSpPr>
          <p:cNvPr id="3" name="Text Placeholder 2">
            <a:extLst>
              <a:ext uri="{FF2B5EF4-FFF2-40B4-BE49-F238E27FC236}">
                <a16:creationId xmlns:a16="http://schemas.microsoft.com/office/drawing/2014/main" id="{58C8657B-5D86-4C92-A505-6F8C2457E297}"/>
              </a:ext>
            </a:extLst>
          </p:cNvPr>
          <p:cNvSpPr>
            <a:spLocks noGrp="1"/>
          </p:cNvSpPr>
          <p:nvPr>
            <p:ph type="body" idx="1"/>
          </p:nvPr>
        </p:nvSpPr>
        <p:spPr>
          <a:xfrm>
            <a:off x="2490281" y="2891802"/>
            <a:ext cx="7548664" cy="2735247"/>
          </a:xfrm>
        </p:spPr>
        <p:txBody>
          <a:bodyPr>
            <a:normAutofit fontScale="92500" lnSpcReduction="20000"/>
          </a:bodyPr>
          <a:lstStyle/>
          <a:p>
            <a:pPr algn="l"/>
            <a:r>
              <a:rPr lang="en-US" sz="2600" dirty="0">
                <a:solidFill>
                  <a:schemeClr val="tx2"/>
                </a:solidFill>
                <a:latin typeface="Arial" panose="020B0604020202020204" pitchFamily="34" charset="0"/>
                <a:cs typeface="Arial" panose="020B0604020202020204" pitchFamily="34" charset="0"/>
              </a:rPr>
              <a:t>If a hearing is postponed or rescheduled due to circumstances beyond the taxing authority’s control, the authority should publish a </a:t>
            </a:r>
            <a:r>
              <a:rPr lang="en-US" sz="2600" i="1" dirty="0">
                <a:solidFill>
                  <a:schemeClr val="tx2"/>
                </a:solidFill>
                <a:latin typeface="Arial" panose="020B0604020202020204" pitchFamily="34" charset="0"/>
                <a:cs typeface="Arial" panose="020B0604020202020204" pitchFamily="34" charset="0"/>
              </a:rPr>
              <a:t>Notice of Rescheduled Hearing </a:t>
            </a:r>
            <a:r>
              <a:rPr lang="en-US" sz="2600" dirty="0">
                <a:solidFill>
                  <a:schemeClr val="tx2"/>
                </a:solidFill>
                <a:latin typeface="Arial" panose="020B0604020202020204" pitchFamily="34" charset="0"/>
                <a:cs typeface="Arial" panose="020B0604020202020204" pitchFamily="34" charset="0"/>
              </a:rPr>
              <a:t>in a newspaper of general paid circulation in the county.</a:t>
            </a:r>
          </a:p>
          <a:p>
            <a:endParaRPr lang="en-US" sz="2600" dirty="0">
              <a:solidFill>
                <a:schemeClr val="tx2"/>
              </a:solidFill>
              <a:latin typeface="Arial" panose="020B0604020202020204" pitchFamily="34" charset="0"/>
              <a:cs typeface="Arial" panose="020B0604020202020204" pitchFamily="34" charset="0"/>
            </a:endParaRPr>
          </a:p>
          <a:p>
            <a:pPr algn="l"/>
            <a:r>
              <a:rPr lang="en-US" sz="2600" dirty="0">
                <a:solidFill>
                  <a:schemeClr val="tx2"/>
                </a:solidFill>
                <a:latin typeface="Arial" panose="020B0604020202020204" pitchFamily="34" charset="0"/>
                <a:cs typeface="Arial" panose="020B0604020202020204" pitchFamily="34" charset="0"/>
              </a:rPr>
              <a:t>The notice must state the time, date, and location of the rescheduled hearing. </a:t>
            </a:r>
          </a:p>
        </p:txBody>
      </p:sp>
    </p:spTree>
    <p:extLst>
      <p:ext uri="{BB962C8B-B14F-4D97-AF65-F5344CB8AC3E}">
        <p14:creationId xmlns:p14="http://schemas.microsoft.com/office/powerpoint/2010/main" val="2172116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Rescheduled Hearing Information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100" b="1" i="1" dirty="0">
                <a:solidFill>
                  <a:schemeClr val="tx2"/>
                </a:solidFill>
                <a:latin typeface="Arial" panose="020B0604020202020204" pitchFamily="34" charset="0"/>
                <a:ea typeface="Open Sans Semibold" panose="020B0706030804020204" pitchFamily="34" charset="0"/>
                <a:cs typeface="Arial" panose="020B0604020202020204" pitchFamily="34" charset="0"/>
              </a:rPr>
              <a:t>EXAMPLE</a:t>
            </a:r>
          </a:p>
        </p:txBody>
      </p:sp>
      <p:sp>
        <p:nvSpPr>
          <p:cNvPr id="5" name="Rectangle 3"/>
          <p:cNvSpPr txBox="1">
            <a:spLocks noChangeArrowheads="1"/>
          </p:cNvSpPr>
          <p:nvPr/>
        </p:nvSpPr>
        <p:spPr bwMode="auto">
          <a:xfrm>
            <a:off x="2514600" y="2971800"/>
            <a:ext cx="6934200" cy="3352800"/>
          </a:xfrm>
          <a:prstGeom prst="rect">
            <a:avLst/>
          </a:prstGeom>
          <a:solidFill>
            <a:srgbClr val="FFFFFF"/>
          </a:solidFill>
          <a:ln w="28575">
            <a:solidFill>
              <a:sysClr val="windowText" lastClr="000000"/>
            </a:solidFill>
            <a:miter lim="800000"/>
            <a:headEnd/>
            <a:tailEnd/>
          </a:ln>
          <a:effectLst>
            <a:outerShdw dist="71842" dir="2700000" algn="ctr" rotWithShape="0">
              <a:srgbClr val="DBF5F9">
                <a:alpha val="50000"/>
              </a:srgbClr>
            </a:outerShdw>
          </a:effec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eaLnBrk="1" hangingPunct="1">
              <a:buNone/>
              <a:defRPr/>
            </a:pPr>
            <a:r>
              <a:rPr lang="en-US" altLang="en-US" sz="2400" b="1" dirty="0">
                <a:solidFill>
                  <a:schemeClr val="tx2"/>
                </a:solidFill>
                <a:latin typeface="Constantia"/>
              </a:rPr>
              <a:t>NOTICE OF RESCHEDULED HEARING</a:t>
            </a:r>
          </a:p>
          <a:p>
            <a:pPr algn="ctr" eaLnBrk="1" hangingPunct="1">
              <a:buNone/>
              <a:defRPr/>
            </a:pPr>
            <a:r>
              <a:rPr lang="en-US" altLang="en-US" sz="2400" dirty="0">
                <a:solidFill>
                  <a:schemeClr val="tx2"/>
                </a:solidFill>
                <a:latin typeface="Constantia"/>
              </a:rPr>
              <a:t>The tentative/final hearing adopting a millage and budget on</a:t>
            </a:r>
            <a:r>
              <a:rPr lang="en-US" altLang="en-US" sz="2400" i="1" dirty="0">
                <a:solidFill>
                  <a:schemeClr val="tx2"/>
                </a:solidFill>
                <a:latin typeface="Constantia"/>
              </a:rPr>
              <a:t> (hearing date)</a:t>
            </a:r>
            <a:endParaRPr lang="en-US" altLang="en-US" sz="2400" dirty="0">
              <a:solidFill>
                <a:schemeClr val="tx2"/>
              </a:solidFill>
              <a:latin typeface="Constantia"/>
            </a:endParaRPr>
          </a:p>
          <a:p>
            <a:pPr algn="ctr" eaLnBrk="1" hangingPunct="1">
              <a:buNone/>
              <a:defRPr/>
            </a:pPr>
            <a:r>
              <a:rPr lang="en-US" altLang="en-US" sz="2400" dirty="0">
                <a:solidFill>
                  <a:schemeClr val="tx2"/>
                </a:solidFill>
                <a:latin typeface="Constantia"/>
              </a:rPr>
              <a:t>for the </a:t>
            </a:r>
            <a:r>
              <a:rPr lang="en-US" altLang="en-US" sz="2400" i="1" dirty="0">
                <a:solidFill>
                  <a:schemeClr val="tx2"/>
                </a:solidFill>
                <a:latin typeface="Constantia"/>
              </a:rPr>
              <a:t>(name of taxing authority)</a:t>
            </a:r>
            <a:r>
              <a:rPr lang="en-US" altLang="en-US" sz="2400" dirty="0">
                <a:solidFill>
                  <a:schemeClr val="tx2"/>
                </a:solidFill>
                <a:latin typeface="Constantia"/>
              </a:rPr>
              <a:t> is being rescheduled due to (named storm).</a:t>
            </a:r>
          </a:p>
          <a:p>
            <a:pPr eaLnBrk="1" hangingPunct="1">
              <a:buNone/>
              <a:defRPr/>
            </a:pPr>
            <a:r>
              <a:rPr lang="en-US" altLang="en-US" sz="2400" dirty="0">
                <a:solidFill>
                  <a:schemeClr val="tx2"/>
                </a:solidFill>
                <a:latin typeface="Constantia"/>
              </a:rPr>
              <a:t>  A rescheduled (tentative/final) budget hearing will be held on:</a:t>
            </a:r>
            <a:endParaRPr lang="en-US" altLang="en-US" sz="2400" i="1" dirty="0">
              <a:solidFill>
                <a:schemeClr val="tx2"/>
              </a:solidFill>
              <a:latin typeface="Constantia"/>
            </a:endParaRPr>
          </a:p>
          <a:p>
            <a:pPr algn="ctr" eaLnBrk="1" hangingPunct="1">
              <a:buNone/>
              <a:defRPr/>
            </a:pPr>
            <a:r>
              <a:rPr lang="en-US" altLang="en-US" sz="2400" b="1" i="1" dirty="0">
                <a:solidFill>
                  <a:schemeClr val="tx2"/>
                </a:solidFill>
                <a:latin typeface="Constantia"/>
              </a:rPr>
              <a:t>(Date, time, and meeting place) </a:t>
            </a:r>
            <a:endParaRPr lang="en-US" altLang="en-US" sz="2400" b="1" dirty="0">
              <a:solidFill>
                <a:schemeClr val="tx2"/>
              </a:solidFill>
              <a:latin typeface="Constantia"/>
            </a:endParaRPr>
          </a:p>
        </p:txBody>
      </p:sp>
    </p:spTree>
    <p:extLst>
      <p:ext uri="{BB962C8B-B14F-4D97-AF65-F5344CB8AC3E}">
        <p14:creationId xmlns:p14="http://schemas.microsoft.com/office/powerpoint/2010/main" val="145954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Proof of Publications</a:t>
            </a:r>
            <a:endParaRPr lang="en-US" sz="36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133600" y="2590801"/>
            <a:ext cx="7924800" cy="3428999"/>
          </a:xfrm>
        </p:spPr>
        <p:txBody>
          <a:bodyPr>
            <a:normAutofit/>
          </a:bodyPr>
          <a:lstStyle/>
          <a:p>
            <a:r>
              <a:rPr lang="en-US" sz="2400" dirty="0">
                <a:solidFill>
                  <a:schemeClr val="tx2"/>
                </a:solidFill>
                <a:latin typeface="Arial" panose="020B0604020202020204" pitchFamily="34" charset="0"/>
                <a:cs typeface="Arial" panose="020B0604020202020204" pitchFamily="34" charset="0"/>
              </a:rPr>
              <a:t>Submit entire page(s) for each published advertisement.</a:t>
            </a:r>
          </a:p>
          <a:p>
            <a:pPr marL="0" indent="0">
              <a:buNone/>
            </a:pPr>
            <a:endParaRPr lang="en-US" sz="2400"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Submit these proofs of publication with </a:t>
            </a:r>
            <a:r>
              <a:rPr lang="en-US" sz="2400" i="1" dirty="0">
                <a:solidFill>
                  <a:schemeClr val="tx2"/>
                </a:solidFill>
                <a:latin typeface="Arial" panose="020B0604020202020204" pitchFamily="34" charset="0"/>
                <a:cs typeface="Arial" panose="020B0604020202020204" pitchFamily="34" charset="0"/>
              </a:rPr>
              <a:t>Certification of Compliance </a:t>
            </a:r>
            <a:r>
              <a:rPr lang="en-US" sz="2400" dirty="0">
                <a:solidFill>
                  <a:schemeClr val="tx2"/>
                </a:solidFill>
                <a:latin typeface="Arial" panose="020B0604020202020204" pitchFamily="34" charset="0"/>
                <a:cs typeface="Arial" panose="020B0604020202020204" pitchFamily="34" charset="0"/>
              </a:rPr>
              <a:t>(Form DR-487).</a:t>
            </a:r>
          </a:p>
          <a:p>
            <a:endParaRPr lang="en-US" dirty="0"/>
          </a:p>
        </p:txBody>
      </p:sp>
    </p:spTree>
    <p:extLst>
      <p:ext uri="{BB962C8B-B14F-4D97-AF65-F5344CB8AC3E}">
        <p14:creationId xmlns:p14="http://schemas.microsoft.com/office/powerpoint/2010/main" val="3904787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80B43-C64A-400D-B1A9-8360B2F1E916}"/>
              </a:ext>
            </a:extLst>
          </p:cNvPr>
          <p:cNvSpPr txBox="1">
            <a:spLocks/>
          </p:cNvSpPr>
          <p:nvPr/>
        </p:nvSpPr>
        <p:spPr>
          <a:xfrm>
            <a:off x="1916349" y="2835614"/>
            <a:ext cx="8534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cs typeface="Arial" panose="020B0604020202020204" pitchFamily="34" charset="0"/>
              </a:rPr>
              <a:t>RESOLUTIONS/ORDINANCES</a:t>
            </a:r>
          </a:p>
        </p:txBody>
      </p:sp>
    </p:spTree>
    <p:extLst>
      <p:ext uri="{BB962C8B-B14F-4D97-AF65-F5344CB8AC3E}">
        <p14:creationId xmlns:p14="http://schemas.microsoft.com/office/powerpoint/2010/main" val="160697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a:t>
            </a:r>
            <a:b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Resolution/Ordinance</a:t>
            </a:r>
            <a:endParaRPr lang="en-US" sz="36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512979" y="2775627"/>
            <a:ext cx="7924800" cy="3428999"/>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The taxing authority cannot levy any millage until its governing board has approved a resolution or ordinance.</a:t>
            </a:r>
          </a:p>
          <a:p>
            <a:pPr marL="0" indent="0">
              <a:buNone/>
            </a:pPr>
            <a:endParaRPr lang="en-US" dirty="0"/>
          </a:p>
        </p:txBody>
      </p:sp>
    </p:spTree>
    <p:extLst>
      <p:ext uri="{BB962C8B-B14F-4D97-AF65-F5344CB8AC3E}">
        <p14:creationId xmlns:p14="http://schemas.microsoft.com/office/powerpoint/2010/main" val="2504635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3" y="1371600"/>
            <a:ext cx="1109926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Example of Millage Resolution/Ordinance Ad</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4085" t="8298" r="14671" b="34207"/>
          <a:stretch>
            <a:fillRect/>
          </a:stretch>
        </p:blipFill>
        <p:spPr bwMode="auto">
          <a:xfrm>
            <a:off x="3200145" y="2358957"/>
            <a:ext cx="5791709" cy="413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548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a:t>
            </a:r>
            <a:b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Millage Resolution/Ordinance</a:t>
            </a:r>
            <a:endParaRPr lang="en-US" sz="36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444885" y="2658894"/>
            <a:ext cx="8153400" cy="3810000"/>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The </a:t>
            </a:r>
            <a:r>
              <a:rPr lang="en-US" sz="2400" b="1" dirty="0">
                <a:solidFill>
                  <a:schemeClr val="tx2"/>
                </a:solidFill>
                <a:latin typeface="Arial" panose="020B0604020202020204" pitchFamily="34" charset="0"/>
                <a:cs typeface="Arial" panose="020B0604020202020204" pitchFamily="34" charset="0"/>
              </a:rPr>
              <a:t>tentative and final </a:t>
            </a:r>
            <a:r>
              <a:rPr lang="en-US" sz="2400" dirty="0">
                <a:solidFill>
                  <a:schemeClr val="tx2"/>
                </a:solidFill>
                <a:latin typeface="Arial" panose="020B0604020202020204" pitchFamily="34" charset="0"/>
                <a:cs typeface="Arial" panose="020B0604020202020204" pitchFamily="34" charset="0"/>
              </a:rPr>
              <a:t>resolution/ordinance adopting millage rates must include:</a:t>
            </a:r>
          </a:p>
          <a:p>
            <a:pPr lvl="1">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taxing authority’s name</a:t>
            </a:r>
          </a:p>
          <a:p>
            <a:pPr lvl="1">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percentage increase over the rolled-back rate</a:t>
            </a:r>
          </a:p>
          <a:p>
            <a:pPr lvl="1">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Each adopted millage rate</a:t>
            </a:r>
          </a:p>
          <a:p>
            <a:pPr lvl="1">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rolled-back rate</a:t>
            </a:r>
          </a:p>
          <a:p>
            <a:pPr marL="0" indent="0">
              <a:buNone/>
            </a:pPr>
            <a:endParaRPr lang="en-US" sz="2800" dirty="0"/>
          </a:p>
          <a:p>
            <a:pPr marL="0" indent="0">
              <a:buNone/>
            </a:pPr>
            <a:r>
              <a:rPr lang="en-US" sz="2800" dirty="0"/>
              <a:t>	</a:t>
            </a:r>
          </a:p>
          <a:p>
            <a:pPr marL="0" indent="0">
              <a:buNone/>
            </a:pPr>
            <a:endParaRPr lang="en-US" dirty="0"/>
          </a:p>
        </p:txBody>
      </p:sp>
    </p:spTree>
    <p:extLst>
      <p:ext uri="{BB962C8B-B14F-4D97-AF65-F5344CB8AC3E}">
        <p14:creationId xmlns:p14="http://schemas.microsoft.com/office/powerpoint/2010/main" val="1881213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a:t>
            </a:r>
            <a:b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Resolution/Ordinance</a:t>
            </a:r>
            <a:endParaRPr lang="en-US" sz="36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133600" y="2590800"/>
            <a:ext cx="8153400" cy="3810000"/>
          </a:xfrm>
        </p:spPr>
        <p:txBody>
          <a:bodyPr>
            <a:normAutofit/>
          </a:bodyPr>
          <a:lstStyle/>
          <a:p>
            <a:r>
              <a:rPr lang="en-US" sz="2400" dirty="0">
                <a:solidFill>
                  <a:schemeClr val="tx2"/>
                </a:solidFill>
                <a:latin typeface="Arial" panose="020B0604020202020204" pitchFamily="34" charset="0"/>
                <a:cs typeface="Arial" panose="020B0604020202020204" pitchFamily="34" charset="0"/>
              </a:rPr>
              <a:t>Must be adopted by separate vote after the millage adoption</a:t>
            </a:r>
          </a:p>
          <a:p>
            <a:r>
              <a:rPr lang="en-US" sz="2400" dirty="0">
                <a:solidFill>
                  <a:schemeClr val="tx2"/>
                </a:solidFill>
                <a:latin typeface="Arial" panose="020B0604020202020204" pitchFamily="34" charset="0"/>
                <a:cs typeface="Arial" panose="020B0604020202020204" pitchFamily="34" charset="0"/>
              </a:rPr>
              <a:t>If order of millage and budget adoption cannot be determined, send minutes of meeting</a:t>
            </a:r>
          </a:p>
          <a:p>
            <a:r>
              <a:rPr lang="en-US" sz="2400" dirty="0">
                <a:solidFill>
                  <a:schemeClr val="tx2"/>
                </a:solidFill>
                <a:latin typeface="Arial" panose="020B0604020202020204" pitchFamily="34" charset="0"/>
                <a:cs typeface="Arial" panose="020B0604020202020204" pitchFamily="34" charset="0"/>
              </a:rPr>
              <a:t>When the property appraiser receives the resolution or ordinance, the millage rate the taxing authority approved becomes official</a:t>
            </a:r>
            <a:r>
              <a:rPr lang="en-US" sz="2400">
                <a:solidFill>
                  <a:schemeClr val="tx2"/>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577628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085" y="1142999"/>
            <a:ext cx="10100553" cy="1143000"/>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Example of Budget Resolution/Ordinance Ad</a:t>
            </a:r>
            <a:endParaRPr lang="en-US" sz="3600" i="1" dirty="0">
              <a:latin typeface="Arial" panose="020B0604020202020204" pitchFamily="34" charset="0"/>
              <a:ea typeface="Open Sans Semibold" panose="020B0706030804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12939" t="8463" r="11378" b="27518"/>
          <a:stretch>
            <a:fillRect/>
          </a:stretch>
        </p:blipFill>
        <p:spPr bwMode="auto">
          <a:xfrm>
            <a:off x="3135958" y="2067128"/>
            <a:ext cx="5920084" cy="44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938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1143000"/>
          </a:xfrm>
        </p:spPr>
        <p:txBody>
          <a:bodyPr>
            <a:norm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Resolution/Ordinance</a:t>
            </a:r>
            <a:endParaRPr lang="en-US" sz="3600" b="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474068" y="2514600"/>
            <a:ext cx="8153400" cy="3810000"/>
          </a:xfrm>
        </p:spPr>
        <p:txBody>
          <a:bodyPr>
            <a:normAutofit lnSpcReduction="10000"/>
          </a:bodyPr>
          <a:lstStyle/>
          <a:p>
            <a:pPr marL="0" indent="0">
              <a:buNone/>
            </a:pPr>
            <a:r>
              <a:rPr lang="en-US" sz="2400" dirty="0">
                <a:solidFill>
                  <a:schemeClr val="tx2"/>
                </a:solidFill>
                <a:latin typeface="Arial" panose="020B0604020202020204" pitchFamily="34" charset="0"/>
                <a:cs typeface="Arial" panose="020B0604020202020204" pitchFamily="34" charset="0"/>
              </a:rPr>
              <a:t>Within </a:t>
            </a:r>
            <a:r>
              <a:rPr lang="en-US" sz="2400" b="1" dirty="0">
                <a:solidFill>
                  <a:schemeClr val="tx2"/>
                </a:solidFill>
                <a:latin typeface="Arial" panose="020B0604020202020204" pitchFamily="34" charset="0"/>
                <a:cs typeface="Arial" panose="020B0604020202020204" pitchFamily="34" charset="0"/>
              </a:rPr>
              <a:t>three</a:t>
            </a:r>
            <a:r>
              <a:rPr lang="en-US" sz="2400" dirty="0">
                <a:solidFill>
                  <a:schemeClr val="tx2"/>
                </a:solidFill>
                <a:latin typeface="Arial" panose="020B0604020202020204" pitchFamily="34" charset="0"/>
                <a:cs typeface="Arial" panose="020B0604020202020204" pitchFamily="34" charset="0"/>
              </a:rPr>
              <a:t> </a:t>
            </a:r>
            <a:r>
              <a:rPr lang="en-US" sz="2400" b="1" dirty="0">
                <a:solidFill>
                  <a:schemeClr val="tx2"/>
                </a:solidFill>
                <a:latin typeface="Arial" panose="020B0604020202020204" pitchFamily="34" charset="0"/>
                <a:cs typeface="Arial" panose="020B0604020202020204" pitchFamily="34" charset="0"/>
              </a:rPr>
              <a:t>days </a:t>
            </a:r>
            <a:r>
              <a:rPr lang="en-US" sz="2400" dirty="0">
                <a:solidFill>
                  <a:schemeClr val="tx2"/>
                </a:solidFill>
                <a:latin typeface="Arial" panose="020B0604020202020204" pitchFamily="34" charset="0"/>
                <a:cs typeface="Arial" panose="020B0604020202020204" pitchFamily="34" charset="0"/>
              </a:rPr>
              <a:t>following the final hearing, the taxing authority should forward the resolution/ordinance adopting final millage to the:</a:t>
            </a:r>
          </a:p>
          <a:p>
            <a:r>
              <a:rPr lang="en-US" sz="2400" dirty="0">
                <a:solidFill>
                  <a:schemeClr val="tx2"/>
                </a:solidFill>
                <a:latin typeface="Arial" panose="020B0604020202020204" pitchFamily="34" charset="0"/>
                <a:cs typeface="Arial" panose="020B0604020202020204" pitchFamily="34" charset="0"/>
              </a:rPr>
              <a:t>Property appraiser</a:t>
            </a:r>
          </a:p>
          <a:p>
            <a:r>
              <a:rPr lang="en-US" sz="2400" dirty="0">
                <a:solidFill>
                  <a:schemeClr val="tx2"/>
                </a:solidFill>
                <a:latin typeface="Arial" panose="020B0604020202020204" pitchFamily="34" charset="0"/>
                <a:cs typeface="Arial" panose="020B0604020202020204" pitchFamily="34" charset="0"/>
              </a:rPr>
              <a:t>Tax collector</a:t>
            </a:r>
          </a:p>
          <a:p>
            <a:r>
              <a:rPr lang="en-US" sz="2400" dirty="0">
                <a:solidFill>
                  <a:schemeClr val="tx2"/>
                </a:solidFill>
                <a:latin typeface="Arial" panose="020B0604020202020204" pitchFamily="34" charset="0"/>
                <a:cs typeface="Arial" panose="020B0604020202020204" pitchFamily="34" charset="0"/>
              </a:rPr>
              <a:t>Department of Revenue</a:t>
            </a:r>
          </a:p>
          <a:p>
            <a:pPr lvl="1"/>
            <a:r>
              <a:rPr lang="en-US" sz="2400" dirty="0">
                <a:solidFill>
                  <a:schemeClr val="tx2"/>
                </a:solidFill>
                <a:latin typeface="Arial" panose="020B0604020202020204" pitchFamily="34" charset="0"/>
                <a:cs typeface="Arial" panose="020B0604020202020204" pitchFamily="34" charset="0"/>
              </a:rPr>
              <a:t>trim@floridarevenue.com</a:t>
            </a:r>
          </a:p>
          <a:p>
            <a:pPr marL="0" indent="0">
              <a:buNone/>
            </a:pPr>
            <a:endParaRPr lang="en-US" sz="2400" dirty="0"/>
          </a:p>
          <a:p>
            <a:pPr marL="0" indent="0">
              <a:buNone/>
            </a:pPr>
            <a:r>
              <a:rPr lang="en-US" sz="2800" dirty="0"/>
              <a:t>	</a:t>
            </a:r>
          </a:p>
          <a:p>
            <a:pPr marL="0" indent="0">
              <a:buNone/>
            </a:pPr>
            <a:endParaRPr lang="en-US" dirty="0"/>
          </a:p>
        </p:txBody>
      </p:sp>
    </p:spTree>
    <p:extLst>
      <p:ext uri="{BB962C8B-B14F-4D97-AF65-F5344CB8AC3E}">
        <p14:creationId xmlns:p14="http://schemas.microsoft.com/office/powerpoint/2010/main" val="65654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Scheduling and Advertising Hearing</a:t>
            </a:r>
          </a:p>
        </p:txBody>
      </p:sp>
      <p:sp>
        <p:nvSpPr>
          <p:cNvPr id="3" name="Content Placeholder 2"/>
          <p:cNvSpPr>
            <a:spLocks noGrp="1"/>
          </p:cNvSpPr>
          <p:nvPr>
            <p:ph idx="1"/>
          </p:nvPr>
        </p:nvSpPr>
        <p:spPr>
          <a:xfrm>
            <a:off x="2362200" y="2819401"/>
            <a:ext cx="7467600" cy="3687763"/>
          </a:xfrm>
        </p:spPr>
        <p:txBody>
          <a:bodyPr>
            <a:normAutofit/>
          </a:bodyPr>
          <a:lstStyle/>
          <a:p>
            <a:pPr marL="109728" indent="0" algn="ctr">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TRIM hearings should be held: </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Monday – Friday after 5:00 p.m. </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Any time on Saturday</a:t>
            </a:r>
          </a:p>
          <a:p>
            <a:pPr marL="566928" indent="-457200"/>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Never</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on Sunday</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19203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Scheduling and Advertising Hearing</a:t>
            </a:r>
          </a:p>
        </p:txBody>
      </p:sp>
      <p:sp>
        <p:nvSpPr>
          <p:cNvPr id="3" name="Content Placeholder 2"/>
          <p:cNvSpPr>
            <a:spLocks noGrp="1"/>
          </p:cNvSpPr>
          <p:nvPr>
            <p:ph idx="1"/>
          </p:nvPr>
        </p:nvSpPr>
        <p:spPr>
          <a:xfrm>
            <a:off x="2459477" y="2819402"/>
            <a:ext cx="7086600" cy="3435484"/>
          </a:xfrm>
        </p:spPr>
        <p:txBody>
          <a:bodyPr>
            <a:normAutofit fontScale="92500" lnSpcReduction="20000"/>
          </a:bodyPr>
          <a:lstStyle/>
          <a:p>
            <a:pPr marL="566928"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school board has first priority for selecting a hearing date.</a:t>
            </a:r>
            <a:b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br>
            <a:endPar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Board of County Commissioners (BOCC) has second priority for selecting a hearing date. </a:t>
            </a:r>
            <a:b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br>
            <a:endPar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No other taxing authority in the county can hold a hearing on the same date as the school board or BOCC.</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11787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Scheduling and Advertising Hearing</a:t>
            </a:r>
          </a:p>
        </p:txBody>
      </p:sp>
      <p:sp>
        <p:nvSpPr>
          <p:cNvPr id="3" name="Content Placeholder 2"/>
          <p:cNvSpPr>
            <a:spLocks noGrp="1"/>
          </p:cNvSpPr>
          <p:nvPr>
            <p:ph idx="1"/>
          </p:nvPr>
        </p:nvSpPr>
        <p:spPr>
          <a:xfrm>
            <a:off x="2362200" y="2819401"/>
            <a:ext cx="7086600" cy="3352800"/>
          </a:xfrm>
        </p:spPr>
        <p:txBody>
          <a:bodyPr>
            <a:normAutofit/>
          </a:bodyPr>
          <a:lstStyle/>
          <a:p>
            <a:pPr marL="566928" indent="-457200">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tentative TRIM hearing is advertised on the TRIM notice.</a:t>
            </a:r>
          </a:p>
          <a:p>
            <a:pPr marL="566928" indent="-457200">
              <a:buFont typeface="Arial" panose="020B0604020202020204" pitchFamily="34" charset="0"/>
              <a:buChar char="-"/>
            </a:pP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final hearing must be advertised within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15 days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of adopting the tentative millage and budget.</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96979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the Hearing</a:t>
            </a:r>
          </a:p>
        </p:txBody>
      </p:sp>
      <p:sp>
        <p:nvSpPr>
          <p:cNvPr id="3" name="Content Placeholder 2"/>
          <p:cNvSpPr>
            <a:spLocks noGrp="1"/>
          </p:cNvSpPr>
          <p:nvPr>
            <p:ph idx="1"/>
          </p:nvPr>
        </p:nvSpPr>
        <p:spPr>
          <a:xfrm>
            <a:off x="2362200" y="2819401"/>
            <a:ext cx="7086600" cy="3352800"/>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first issues discussed shall be:</a:t>
            </a:r>
            <a:endParaRPr lang="en-US" sz="2400" strike="sngStrike"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Percentage increase in millage, if any, over the rolled-back rate necessary to fund the budget</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Specific reasons why ad valorem tax revenues are increasing</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87847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the Hearing</a:t>
            </a:r>
          </a:p>
        </p:txBody>
      </p:sp>
      <p:sp>
        <p:nvSpPr>
          <p:cNvPr id="3" name="Content Placeholder 2"/>
          <p:cNvSpPr>
            <a:spLocks noGrp="1"/>
          </p:cNvSpPr>
          <p:nvPr>
            <p:ph idx="1"/>
          </p:nvPr>
        </p:nvSpPr>
        <p:spPr>
          <a:xfrm>
            <a:off x="2362200" y="2819401"/>
            <a:ext cx="7086600" cy="3124199"/>
          </a:xfrm>
        </p:spPr>
        <p:txBody>
          <a:bodyPr>
            <a:normAutofit/>
          </a:bodyPr>
          <a:lstStyle/>
          <a:p>
            <a:pPr marL="566928" indent="-457200">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general public may speak and ask questions before the governing body adopts any measures. </a:t>
            </a:r>
          </a:p>
          <a:p>
            <a:pPr marL="566928" indent="-457200">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governing body must adopt its tentative or final millage rate before adopting its tentative or final budget. </a:t>
            </a:r>
          </a:p>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a:t>
            </a:r>
            <a:r>
              <a:rPr lang="en-US" sz="24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Adopt millage first; adopt budget second.</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44967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the Hearing</a:t>
            </a:r>
          </a:p>
        </p:txBody>
      </p:sp>
      <p:sp>
        <p:nvSpPr>
          <p:cNvPr id="3" name="Content Placeholder 2"/>
          <p:cNvSpPr>
            <a:spLocks noGrp="1"/>
          </p:cNvSpPr>
          <p:nvPr>
            <p:ph idx="1"/>
          </p:nvPr>
        </p:nvSpPr>
        <p:spPr>
          <a:xfrm>
            <a:off x="2449748" y="2809674"/>
            <a:ext cx="7761051" cy="3270114"/>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Each taxing authority levying a millage rate must publicly announce the following information before adopting the millage resolution: </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taxing authority’s name</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rolled-back rate</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percentage increase over the rolled-back rate</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millage rate to be levied</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233984231"/>
      </p:ext>
    </p:extLst>
  </p:cSld>
  <p:clrMapOvr>
    <a:masterClrMapping/>
  </p:clrMapOvr>
</p:sld>
</file>

<file path=ppt/theme/theme1.xml><?xml version="1.0" encoding="utf-8"?>
<a:theme xmlns:a="http://schemas.openxmlformats.org/drawingml/2006/main" name="1_Office Theme">
  <a:themeElements>
    <a:clrScheme name="FDOR">
      <a:dk1>
        <a:srgbClr val="051A54"/>
      </a:dk1>
      <a:lt1>
        <a:srgbClr val="E6E6E6"/>
      </a:lt1>
      <a:dk2>
        <a:srgbClr val="051A54"/>
      </a:dk2>
      <a:lt2>
        <a:srgbClr val="E6E6E6"/>
      </a:lt2>
      <a:accent1>
        <a:srgbClr val="00ACA1"/>
      </a:accent1>
      <a:accent2>
        <a:srgbClr val="F23F58"/>
      </a:accent2>
      <a:accent3>
        <a:srgbClr val="00544E"/>
      </a:accent3>
      <a:accent4>
        <a:srgbClr val="FAB8C1"/>
      </a:accent4>
      <a:accent5>
        <a:srgbClr val="AFFFF9"/>
      </a:accent5>
      <a:accent6>
        <a:srgbClr val="929292"/>
      </a:accent6>
      <a:hlink>
        <a:srgbClr val="00ACA1"/>
      </a:hlink>
      <a:folHlink>
        <a:srgbClr val="00AC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CCF48F7F21843AAD247617866AB0F" ma:contentTypeVersion="26" ma:contentTypeDescription="Create a new document." ma:contentTypeScope="" ma:versionID="035bff02668bf00af84ba8f60763016b">
  <xsd:schema xmlns:xsd="http://www.w3.org/2001/XMLSchema" xmlns:xs="http://www.w3.org/2001/XMLSchema" xmlns:p="http://schemas.microsoft.com/office/2006/metadata/properties" xmlns:ns1="http://schemas.microsoft.com/sharepoint/v3" xmlns:ns2="971ecb86-dbcb-4cad-aa0a-8e3edd121c88" targetNamespace="http://schemas.microsoft.com/office/2006/metadata/properties" ma:root="true" ma:fieldsID="4eb80cc09e6d4e7765fe98acf63822e8" ns1:_="" ns2:_="">
    <xsd:import namespace="http://schemas.microsoft.com/sharepoint/v3"/>
    <xsd:import namespace="971ecb86-dbcb-4cad-aa0a-8e3edd121c88"/>
    <xsd:element name="properties">
      <xsd:complexType>
        <xsd:sequence>
          <xsd:element name="documentManagement">
            <xsd:complexType>
              <xsd:all>
                <xsd:element ref="ns2:DocumentName" minOccurs="0"/>
                <xsd:element ref="ns2:Web_x0020_Category" minOccurs="0"/>
                <xsd:element ref="ns2:DocumentDescription" minOccurs="0"/>
                <xsd:element ref="ns2:Forms_Description" minOccurs="0"/>
                <xsd:element ref="ns2:Review_x0020_Frequency_x0020_Period" minOccurs="0"/>
                <xsd:element ref="ns2:Review_x0020_Frequency_x0020_by_x0020_Month" minOccurs="0"/>
                <xsd:element ref="ns2:Legal_x0020_Review_x0020_Date" minOccurs="0"/>
                <xsd:element ref="ns2:Language_x0020_Review_x0020_Date" minOccurs="0"/>
                <xsd:element ref="ns2:Date_x0020_last_x0020_reviewed" minOccurs="0"/>
                <xsd:element ref="ns2:Is_x0020_this_x0020_Legally_x0020_required_x003f_" minOccurs="0"/>
                <xsd:element ref="ns2:Notes0" minOccurs="0"/>
                <xsd:element ref="ns2:Automated_x0020_Content" minOccurs="0"/>
                <xsd:element ref="ns2:statutesRulesPolicies" minOccurs="0"/>
                <xsd:element ref="ns2:Historica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1ecb86-dbcb-4cad-aa0a-8e3edd121c88" elementFormDefault="qualified">
    <xsd:import namespace="http://schemas.microsoft.com/office/2006/documentManagement/types"/>
    <xsd:import namespace="http://schemas.microsoft.com/office/infopath/2007/PartnerControls"/>
    <xsd:element name="DocumentName" ma:index="2" nillable="true" ma:displayName="Document" ma:description="This is the formatted name of the document and MUST be filled out for all documents." ma:internalName="DocumentName" ma:readOnly="false">
      <xsd:simpleType>
        <xsd:restriction base="dms:Text">
          <xsd:maxLength value="255"/>
        </xsd:restriction>
      </xsd:simpleType>
    </xsd:element>
    <xsd:element name="Web_x0020_Category" ma:index="3" nillable="true" ma:displayName="Web Category" ma:list="{68a30688-8426-42e5-bc98-ed9a40a81362}" ma:internalName="Web_x0020_Category" ma:readOnly="false" ma:showField="Title">
      <xsd:simpleType>
        <xsd:restriction base="dms:Lookup"/>
      </xsd:simpleType>
    </xsd:element>
    <xsd:element name="DocumentDescription" ma:index="4" nillable="true" ma:displayName="Description" ma:description="If this document is meant to appear on the forms page you MUST fill in the &quot;Forms Description&quot; field as well as this one." ma:internalName="DocumentDescription" ma:readOnly="false">
      <xsd:simpleType>
        <xsd:restriction base="dms:Text">
          <xsd:maxLength value="255"/>
        </xsd:restriction>
      </xsd:simpleType>
    </xsd:element>
    <xsd:element name="Forms_Description" ma:index="5" nillable="true" ma:displayName="Forms_Description" ma:internalName="Forms_Description" ma:readOnly="false">
      <xsd:simpleType>
        <xsd:restriction base="dms:Text">
          <xsd:maxLength value="255"/>
        </xsd:restriction>
      </xsd:simpleType>
    </xsd:element>
    <xsd:element name="Review_x0020_Frequency_x0020_Period" ma:index="6" nillable="true" ma:displayName="Review Frequency Period" ma:default="Annually" ma:description="How often should this content be reviewed by the Content Owner?" ma:format="Dropdown" ma:internalName="Review_x0020_Frequency_x0020_Period" ma:readOnly="false">
      <xsd:simpleType>
        <xsd:restriction base="dms:Choice">
          <xsd:enumeration value="Monthly"/>
          <xsd:enumeration value="Quarterly"/>
          <xsd:enumeration value="Semi-Annually"/>
          <xsd:enumeration value="Annually"/>
          <xsd:enumeration value="None"/>
        </xsd:restriction>
      </xsd:simpleType>
    </xsd:element>
    <xsd:element name="Review_x0020_Frequency_x0020_by_x0020_Month" ma:index="7" nillable="true" ma:displayName="Review Frequency by Month" ma:internalName="Review_x0020_Frequency_x0020_by_x0020_Month" ma:readOnly="false">
      <xsd:complexType>
        <xsd:complexContent>
          <xsd:extension base="dms:MultiChoice">
            <xsd:sequence>
              <xsd:element name="Value" maxOccurs="unbounded" minOccurs="0" nillable="true">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sequence>
          </xsd:extension>
        </xsd:complexContent>
      </xsd:complexType>
    </xsd:element>
    <xsd:element name="Legal_x0020_Review_x0020_Date" ma:index="8" nillable="true" ma:displayName="Legal Review Date" ma:format="DateOnly" ma:internalName="Legal_x0020_Review_x0020_Date" ma:readOnly="false">
      <xsd:simpleType>
        <xsd:restriction base="dms:DateTime"/>
      </xsd:simpleType>
    </xsd:element>
    <xsd:element name="Language_x0020_Review_x0020_Date" ma:index="9" nillable="true" ma:displayName="Language Review Date" ma:description="Date of last Language Review" ma:format="DateOnly" ma:internalName="Language_x0020_Review_x0020_Date" ma:readOnly="false">
      <xsd:simpleType>
        <xsd:restriction base="dms:DateTime"/>
      </xsd:simpleType>
    </xsd:element>
    <xsd:element name="Date_x0020_last_x0020_reviewed" ma:index="10" nillable="true" ma:displayName="Date last reviewed" ma:description="The date the document was last reviewed by content owner." ma:format="DateOnly" ma:internalName="Date_x0020_last_x0020_reviewed" ma:readOnly="false">
      <xsd:simpleType>
        <xsd:restriction base="dms:DateTime"/>
      </xsd:simpleType>
    </xsd:element>
    <xsd:element name="Is_x0020_this_x0020_Legally_x0020_required_x003f_" ma:index="11" nillable="true" ma:displayName="Is this Legally required?" ma:default="No" ma:format="Dropdown" ma:internalName="Is_x0020_this_x0020_Legally_x0020_required_x003f_" ma:readOnly="false">
      <xsd:simpleType>
        <xsd:restriction base="dms:Choice">
          <xsd:enumeration value="Yes"/>
          <xsd:enumeration value="No"/>
        </xsd:restriction>
      </xsd:simpleType>
    </xsd:element>
    <xsd:element name="Notes0" ma:index="12" nillable="true" ma:displayName="Notes" ma:internalName="Notes0" ma:readOnly="false">
      <xsd:simpleType>
        <xsd:restriction base="dms:Note">
          <xsd:maxLength value="255"/>
        </xsd:restriction>
      </xsd:simpleType>
    </xsd:element>
    <xsd:element name="Automated_x0020_Content" ma:index="13" nillable="true" ma:displayName="Automated Content" ma:default="No" ma:format="Dropdown" ma:internalName="Automated_x0020_Content" ma:readOnly="false">
      <xsd:simpleType>
        <xsd:restriction base="dms:Choice">
          <xsd:enumeration value="Yes"/>
          <xsd:enumeration value="No"/>
        </xsd:restriction>
      </xsd:simpleType>
    </xsd:element>
    <xsd:element name="statutesRulesPolicies" ma:index="14" nillable="true" ma:displayName="statutesRulesPolicies" ma:description="This column contains the statutes, rules, or policy that governs" ma:list="{17a373b7-8334-4f0f-90d4-3ea48205243f}" ma:internalName="statutesRulesPolicie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Historical" ma:index="15" nillable="true" ma:displayName="Historical" ma:default="No" ma:description="If this is checked as yes, it doesn't need to be reviewed annually." ma:format="Dropdown" ma:internalName="Historical" ma:readOnly="false">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istorical xmlns="971ecb86-dbcb-4cad-aa0a-8e3edd121c88" xsi:nil="true"/>
    <Forms_Description xmlns="971ecb86-dbcb-4cad-aa0a-8e3edd121c88" xsi:nil="true"/>
    <Review_x0020_Frequency_x0020_Period xmlns="971ecb86-dbcb-4cad-aa0a-8e3edd121c88">Annually</Review_x0020_Frequency_x0020_Period>
    <Language_x0020_Review_x0020_Date xmlns="971ecb86-dbcb-4cad-aa0a-8e3edd121c88" xsi:nil="true"/>
    <statutesRulesPolicies xmlns="971ecb86-dbcb-4cad-aa0a-8e3edd121c88"/>
    <Is_x0020_this_x0020_Legally_x0020_required_x003f_ xmlns="971ecb86-dbcb-4cad-aa0a-8e3edd121c88" xsi:nil="true"/>
    <DocumentName xmlns="971ecb86-dbcb-4cad-aa0a-8e3edd121c88" xsi:nil="true"/>
    <Web_x0020_Category xmlns="971ecb86-dbcb-4cad-aa0a-8e3edd121c88">4</Web_x0020_Category>
    <PublishingExpirationDate xmlns="http://schemas.microsoft.com/sharepoint/v3" xsi:nil="true"/>
    <Notes0 xmlns="971ecb86-dbcb-4cad-aa0a-8e3edd121c88" xsi:nil="true"/>
    <PublishingStartDate xmlns="http://schemas.microsoft.com/sharepoint/v3" xsi:nil="true"/>
    <DocumentDescription xmlns="971ecb86-dbcb-4cad-aa0a-8e3edd121c88" xsi:nil="true"/>
    <Review_x0020_Frequency_x0020_by_x0020_Month xmlns="971ecb86-dbcb-4cad-aa0a-8e3edd121c88"/>
    <Date_x0020_last_x0020_reviewed xmlns="971ecb86-dbcb-4cad-aa0a-8e3edd121c88" xsi:nil="true"/>
    <Legal_x0020_Review_x0020_Date xmlns="971ecb86-dbcb-4cad-aa0a-8e3edd121c88" xsi:nil="true"/>
    <Automated_x0020_Content xmlns="971ecb86-dbcb-4cad-aa0a-8e3edd121c8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913680-411E-4100-963C-44F08E3A0346}"/>
</file>

<file path=customXml/itemProps2.xml><?xml version="1.0" encoding="utf-8"?>
<ds:datastoreItem xmlns:ds="http://schemas.openxmlformats.org/officeDocument/2006/customXml" ds:itemID="{A63189C1-99A4-4F65-9A20-4643D300CE7B}"/>
</file>

<file path=customXml/itemProps3.xml><?xml version="1.0" encoding="utf-8"?>
<ds:datastoreItem xmlns:ds="http://schemas.openxmlformats.org/officeDocument/2006/customXml" ds:itemID="{42F30A3D-0CBF-45E9-9DCF-B5948645BBE5}"/>
</file>

<file path=docProps/app.xml><?xml version="1.0" encoding="utf-8"?>
<Properties xmlns="http://schemas.openxmlformats.org/officeDocument/2006/extended-properties" xmlns:vt="http://schemas.openxmlformats.org/officeDocument/2006/docPropsVTypes">
  <TotalTime>2095</TotalTime>
  <Words>1498</Words>
  <Application>Microsoft Office PowerPoint</Application>
  <PresentationFormat>Widescreen</PresentationFormat>
  <Paragraphs>172</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Constantia</vt:lpstr>
      <vt:lpstr>Wingdings 2</vt:lpstr>
      <vt:lpstr>1_Office Theme</vt:lpstr>
      <vt:lpstr>TRIM TRAINING  2021 Hearing Information and Advertisement Selection </vt:lpstr>
      <vt:lpstr>TRUTH IN MILLLAGE (TRIM)  HEARING REQUIREMENTS</vt:lpstr>
      <vt:lpstr>TRIM Hearing Information</vt:lpstr>
      <vt:lpstr>TRIM Hearing Information Scheduling and Advertising Hearing</vt:lpstr>
      <vt:lpstr>TRIM Hearing Information Scheduling and Advertising Hearing</vt:lpstr>
      <vt:lpstr>TRIM Hearing Information Scheduling and Advertising Hearing</vt:lpstr>
      <vt:lpstr>TRIM Hearing Information At the Hearing</vt:lpstr>
      <vt:lpstr>TRIM Hearing Information At the Hearing</vt:lpstr>
      <vt:lpstr>TRIM Hearing Information At the Hearing</vt:lpstr>
      <vt:lpstr>TRIM Hearing Information At the Hearing</vt:lpstr>
      <vt:lpstr>TRIM Hearing Information At the Hearing</vt:lpstr>
      <vt:lpstr>When the Governor Issues an Executive Order for a State of Emergency</vt:lpstr>
      <vt:lpstr>When the Department Issues an Executive Order for a State of Emergency</vt:lpstr>
      <vt:lpstr>TRIM ADVERTISING REQUIREMENTS</vt:lpstr>
      <vt:lpstr>TRIM Advertising Requirements</vt:lpstr>
      <vt:lpstr>TRIM Advertising Requirements Advertisement Selection</vt:lpstr>
      <vt:lpstr>TRIM Advertising Requirements Notice of Proposed Tax Increase Ad</vt:lpstr>
      <vt:lpstr>TRIM Advertising Requirements Notice of Proposed Tax Increase Ad</vt:lpstr>
      <vt:lpstr>TRIM Advertising Requirements Notice of Proposed Tax Increase Ad EXAMPLE</vt:lpstr>
      <vt:lpstr>TRIM Advertising Requirements Notice of Proposed Tax Increase Ad</vt:lpstr>
      <vt:lpstr>TRIM Advertising Requirements Notice of Budget Hearing Ad</vt:lpstr>
      <vt:lpstr>TRIM Advertising Requirements Notice of Budget Hearing Ad</vt:lpstr>
      <vt:lpstr>TRIM Advertising Requirements Notice of Budget Hearing Ad EXAMPLE</vt:lpstr>
      <vt:lpstr>TRIM Advertising Requirements Budget Summary Ad </vt:lpstr>
      <vt:lpstr>TRIM Advertising Requirements Budget Summary Ad </vt:lpstr>
      <vt:lpstr>TRIM Advertising Requirements Budget Summary Ad </vt:lpstr>
      <vt:lpstr>TRIM Advertising Requirements Budget Summary Ad</vt:lpstr>
      <vt:lpstr>TRIM Advertising Requirements Recessed Hearing Information Ad</vt:lpstr>
      <vt:lpstr>TRIM Advertising Requirements Recessed Hearing Information Ad EXAMPLE</vt:lpstr>
      <vt:lpstr>TRIM Advertising Requirements Rescheduled Hearing Information Ad  </vt:lpstr>
      <vt:lpstr>TRIM Advertising Requirements Rescheduled Hearing Information Ad EXAMPLE</vt:lpstr>
      <vt:lpstr>TRIM Advertising Requirements Proof of Publications</vt:lpstr>
      <vt:lpstr>PowerPoint Presentation</vt:lpstr>
      <vt:lpstr>TRIM Resolution/Ordinance</vt:lpstr>
      <vt:lpstr>Example of Millage Resolution/Ordinance Ad</vt:lpstr>
      <vt:lpstr>TRIM Millage Resolution/Ordinance</vt:lpstr>
      <vt:lpstr>TRIM Budget Resolution/Ordinance</vt:lpstr>
      <vt:lpstr>Example of Budget Resolution/Ordinance Ad</vt:lpstr>
      <vt:lpstr>TRIM Resolution/Ordinance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TRIM TRAINING Hearing Information and Advertisement Selection</dc:title>
  <dc:creator>Dametria Hayward-Williams</dc:creator>
  <cp:lastModifiedBy>Dametria Hayward-Williams</cp:lastModifiedBy>
  <cp:revision>21</cp:revision>
  <dcterms:created xsi:type="dcterms:W3CDTF">2020-04-08T15:08:35Z</dcterms:created>
  <dcterms:modified xsi:type="dcterms:W3CDTF">2021-05-13T18:59:31Z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0x010100FE8CCF48F7F21843AAD247617866AB0F</vt:lpwstr>
  </property>
</Properties>
</file>