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4"/>
  </p:sldMasterIdLst>
  <p:notesMasterIdLst>
    <p:notesMasterId r:id="rId92"/>
  </p:notesMasterIdLst>
  <p:handoutMasterIdLst>
    <p:handoutMasterId r:id="rId93"/>
  </p:handoutMasterIdLst>
  <p:sldIdLst>
    <p:sldId id="382" r:id="rId5"/>
    <p:sldId id="383" r:id="rId6"/>
    <p:sldId id="384" r:id="rId7"/>
    <p:sldId id="385" r:id="rId8"/>
    <p:sldId id="386" r:id="rId9"/>
    <p:sldId id="387"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7" r:id="rId25"/>
    <p:sldId id="408" r:id="rId26"/>
    <p:sldId id="403" r:id="rId27"/>
    <p:sldId id="404" r:id="rId28"/>
    <p:sldId id="405" r:id="rId29"/>
    <p:sldId id="406"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5" r:id="rId46"/>
    <p:sldId id="484" r:id="rId47"/>
    <p:sldId id="487" r:id="rId48"/>
    <p:sldId id="426" r:id="rId49"/>
    <p:sldId id="427" r:id="rId50"/>
    <p:sldId id="428" r:id="rId51"/>
    <p:sldId id="429" r:id="rId52"/>
    <p:sldId id="430" r:id="rId53"/>
    <p:sldId id="489" r:id="rId54"/>
    <p:sldId id="431" r:id="rId55"/>
    <p:sldId id="479" r:id="rId56"/>
    <p:sldId id="432" r:id="rId57"/>
    <p:sldId id="433" r:id="rId58"/>
    <p:sldId id="490" r:id="rId59"/>
    <p:sldId id="435" r:id="rId60"/>
    <p:sldId id="436" r:id="rId61"/>
    <p:sldId id="437" r:id="rId62"/>
    <p:sldId id="438" r:id="rId63"/>
    <p:sldId id="439" r:id="rId64"/>
    <p:sldId id="440" r:id="rId65"/>
    <p:sldId id="441" r:id="rId66"/>
    <p:sldId id="442" r:id="rId67"/>
    <p:sldId id="482" r:id="rId68"/>
    <p:sldId id="483" r:id="rId69"/>
    <p:sldId id="443" r:id="rId70"/>
    <p:sldId id="485" r:id="rId71"/>
    <p:sldId id="444" r:id="rId72"/>
    <p:sldId id="445" r:id="rId73"/>
    <p:sldId id="446" r:id="rId74"/>
    <p:sldId id="447" r:id="rId75"/>
    <p:sldId id="448" r:id="rId76"/>
    <p:sldId id="449" r:id="rId77"/>
    <p:sldId id="486" r:id="rId78"/>
    <p:sldId id="450" r:id="rId79"/>
    <p:sldId id="451" r:id="rId80"/>
    <p:sldId id="452" r:id="rId81"/>
    <p:sldId id="453" r:id="rId82"/>
    <p:sldId id="488" r:id="rId83"/>
    <p:sldId id="454" r:id="rId84"/>
    <p:sldId id="455" r:id="rId85"/>
    <p:sldId id="456" r:id="rId86"/>
    <p:sldId id="478" r:id="rId87"/>
    <p:sldId id="457" r:id="rId88"/>
    <p:sldId id="458" r:id="rId89"/>
    <p:sldId id="476" r:id="rId90"/>
    <p:sldId id="474" r:id="rId91"/>
  </p:sldIdLst>
  <p:sldSz cx="9144000" cy="6858000" type="screen4x3"/>
  <p:notesSz cx="6950075" cy="9236075"/>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metria Hayward-Williams" initials="DH" lastIdx="38" clrIdx="6">
    <p:extLst>
      <p:ext uri="{19B8F6BF-5375-455C-9EA6-DF929625EA0E}">
        <p15:presenceInfo xmlns:p15="http://schemas.microsoft.com/office/powerpoint/2012/main" userId="S::HaywardD@FDOR.DOR.STATE.FL.US::8d67e591-6815-4b26-8cb9-a8d73b0bdd94" providerId="AD"/>
      </p:ext>
    </p:extLst>
  </p:cmAuthor>
  <p:cmAuthor id="1" name="Bethany Wester" initials="BW" lastIdx="60" clrIdx="0">
    <p:extLst>
      <p:ext uri="{19B8F6BF-5375-455C-9EA6-DF929625EA0E}">
        <p15:presenceInfo xmlns:p15="http://schemas.microsoft.com/office/powerpoint/2012/main" userId="S-1-5-21-2907210535-2448185442-2682557966-60387" providerId="AD"/>
      </p:ext>
    </p:extLst>
  </p:cmAuthor>
  <p:cmAuthor id="8" name="Kathryn Ziewitz" initials="KZ" lastIdx="77" clrIdx="7">
    <p:extLst>
      <p:ext uri="{19B8F6BF-5375-455C-9EA6-DF929625EA0E}">
        <p15:presenceInfo xmlns:p15="http://schemas.microsoft.com/office/powerpoint/2012/main" userId="S::ziewitzk@fdor.dor.state.fl.us::5a60c69a-0ea6-4c06-99aa-4bd138c83299" providerId="AD"/>
      </p:ext>
    </p:extLst>
  </p:cmAuthor>
  <p:cmAuthor id="2" name="Alexandria Bickley" initials="AB" lastIdx="2" clrIdx="1">
    <p:extLst>
      <p:ext uri="{19B8F6BF-5375-455C-9EA6-DF929625EA0E}">
        <p15:presenceInfo xmlns:p15="http://schemas.microsoft.com/office/powerpoint/2012/main" userId="S-1-5-21-2907210535-2448185442-2682557966-94735" providerId="AD"/>
      </p:ext>
    </p:extLst>
  </p:cmAuthor>
  <p:cmAuthor id="9" name="William Butler" initials="WB" lastIdx="1" clrIdx="8">
    <p:extLst>
      <p:ext uri="{19B8F6BF-5375-455C-9EA6-DF929625EA0E}">
        <p15:presenceInfo xmlns:p15="http://schemas.microsoft.com/office/powerpoint/2012/main" userId="S::ButlerW@fdor.dor.state.fl.us::61cb8dd3-c59c-442d-9856-b028dde6a178" providerId="AD"/>
      </p:ext>
    </p:extLst>
  </p:cmAuthor>
  <p:cmAuthor id="3" name="Valerie Wickboldt" initials="VW" lastIdx="2" clrIdx="2">
    <p:extLst>
      <p:ext uri="{19B8F6BF-5375-455C-9EA6-DF929625EA0E}">
        <p15:presenceInfo xmlns:p15="http://schemas.microsoft.com/office/powerpoint/2012/main" userId="S-1-5-21-2907210535-2448185442-2682557966-82962" providerId="AD"/>
      </p:ext>
    </p:extLst>
  </p:cmAuthor>
  <p:cmAuthor id="4" name="Dametria Hayward" initials="DH" lastIdx="1" clrIdx="3">
    <p:extLst>
      <p:ext uri="{19B8F6BF-5375-455C-9EA6-DF929625EA0E}">
        <p15:presenceInfo xmlns:p15="http://schemas.microsoft.com/office/powerpoint/2012/main" userId="S-1-5-21-2907210535-2448185442-2682557966-1144" providerId="AD"/>
      </p:ext>
    </p:extLst>
  </p:cmAuthor>
  <p:cmAuthor id="5" name="John Harrell" initials="JH" lastIdx="5" clrIdx="4">
    <p:extLst>
      <p:ext uri="{19B8F6BF-5375-455C-9EA6-DF929625EA0E}">
        <p15:presenceInfo xmlns:p15="http://schemas.microsoft.com/office/powerpoint/2012/main" userId="S::HarrellJ@fdor.dor.state.fl.us::d4ee95cb-eef9-420e-9acf-328f24ca348a" providerId="AD"/>
      </p:ext>
    </p:extLst>
  </p:cmAuthor>
  <p:cmAuthor id="6" name="Victoria Dehner" initials="VD" lastIdx="2" clrIdx="5">
    <p:extLst>
      <p:ext uri="{19B8F6BF-5375-455C-9EA6-DF929625EA0E}">
        <p15:presenceInfo xmlns:p15="http://schemas.microsoft.com/office/powerpoint/2012/main" userId="S-1-5-21-2907210535-2448185442-2682557966-942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39B"/>
    <a:srgbClr val="16396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3BA42-C47D-44CA-A191-2B8F87820547}" v="8" dt="2021-05-12T16:24:47.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83" autoAdjust="0"/>
    <p:restoredTop sz="89049" autoAdjust="0"/>
  </p:normalViewPr>
  <p:slideViewPr>
    <p:cSldViewPr>
      <p:cViewPr varScale="1">
        <p:scale>
          <a:sx n="114" d="100"/>
          <a:sy n="114"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74"/>
    </p:cViewPr>
  </p:sorterViewPr>
  <p:notesViewPr>
    <p:cSldViewPr>
      <p:cViewPr varScale="1">
        <p:scale>
          <a:sx n="86" d="100"/>
          <a:sy n="86" d="100"/>
        </p:scale>
        <p:origin x="3840"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l" defTabSz="924967">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936173"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defTabSz="924967">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l" defTabSz="924967">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936173"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defTabSz="924967">
              <a:defRPr sz="1200"/>
            </a:lvl1pPr>
          </a:lstStyle>
          <a:p>
            <a:fld id="{8C2BC08E-1E7C-4D59-AAF6-954A638D4FD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l">
              <a:defRPr sz="1200">
                <a:latin typeface="Arial" charset="0"/>
              </a:defRPr>
            </a:lvl1pPr>
          </a:lstStyle>
          <a:p>
            <a:pPr>
              <a:defRPr/>
            </a:pPr>
            <a:endParaRPr lang="en-US"/>
          </a:p>
        </p:txBody>
      </p:sp>
      <p:sp>
        <p:nvSpPr>
          <p:cNvPr id="82947" name="Rectangle 3"/>
          <p:cNvSpPr>
            <a:spLocks noGrp="1" noChangeArrowheads="1"/>
          </p:cNvSpPr>
          <p:nvPr>
            <p:ph type="dt" idx="1"/>
          </p:nvPr>
        </p:nvSpPr>
        <p:spPr bwMode="auto">
          <a:xfrm>
            <a:off x="3936173" y="0"/>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a:defRPr sz="1200">
                <a:latin typeface="Arial" charset="0"/>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p:cNvSpPr>
            <a:spLocks noGrp="1" noChangeArrowheads="1"/>
          </p:cNvSpPr>
          <p:nvPr>
            <p:ph type="body" sz="quarter" idx="3"/>
          </p:nvPr>
        </p:nvSpPr>
        <p:spPr bwMode="auto">
          <a:xfrm>
            <a:off x="695637" y="4387767"/>
            <a:ext cx="5558801"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l">
              <a:defRPr sz="1200">
                <a:latin typeface="Arial" charset="0"/>
              </a:defRPr>
            </a:lvl1pPr>
          </a:lstStyle>
          <a:p>
            <a:pPr>
              <a:defRPr/>
            </a:pPr>
            <a:endParaRPr lang="en-US"/>
          </a:p>
        </p:txBody>
      </p:sp>
      <p:sp>
        <p:nvSpPr>
          <p:cNvPr id="82951" name="Rectangle 7"/>
          <p:cNvSpPr>
            <a:spLocks noGrp="1" noChangeArrowheads="1"/>
          </p:cNvSpPr>
          <p:nvPr>
            <p:ph type="sldNum" sz="quarter" idx="5"/>
          </p:nvPr>
        </p:nvSpPr>
        <p:spPr bwMode="auto">
          <a:xfrm>
            <a:off x="3936173" y="8772378"/>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a:defRPr sz="1200"/>
            </a:lvl1pPr>
          </a:lstStyle>
          <a:p>
            <a:fld id="{86A106FB-34E5-4302-BE5B-71D0AA55D2C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a:t>
            </a:fld>
            <a:endParaRPr lang="en-US" altLang="en-US"/>
          </a:p>
        </p:txBody>
      </p:sp>
    </p:spTree>
    <p:extLst>
      <p:ext uri="{BB962C8B-B14F-4D97-AF65-F5344CB8AC3E}">
        <p14:creationId xmlns:p14="http://schemas.microsoft.com/office/powerpoint/2010/main" val="201232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10</a:t>
            </a:fld>
            <a:endParaRPr lang="en-US" altLang="en-US"/>
          </a:p>
        </p:txBody>
      </p:sp>
    </p:spTree>
    <p:extLst>
      <p:ext uri="{BB962C8B-B14F-4D97-AF65-F5344CB8AC3E}">
        <p14:creationId xmlns:p14="http://schemas.microsoft.com/office/powerpoint/2010/main" val="108131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11</a:t>
            </a:fld>
            <a:endParaRPr lang="en-US" altLang="en-US"/>
          </a:p>
        </p:txBody>
      </p:sp>
    </p:spTree>
    <p:extLst>
      <p:ext uri="{BB962C8B-B14F-4D97-AF65-F5344CB8AC3E}">
        <p14:creationId xmlns:p14="http://schemas.microsoft.com/office/powerpoint/2010/main" val="104921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12</a:t>
            </a:fld>
            <a:endParaRPr lang="en-US" altLang="en-US"/>
          </a:p>
        </p:txBody>
      </p:sp>
    </p:spTree>
    <p:extLst>
      <p:ext uri="{BB962C8B-B14F-4D97-AF65-F5344CB8AC3E}">
        <p14:creationId xmlns:p14="http://schemas.microsoft.com/office/powerpoint/2010/main" val="245429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13</a:t>
            </a:fld>
            <a:endParaRPr lang="en-US" altLang="en-US"/>
          </a:p>
        </p:txBody>
      </p:sp>
    </p:spTree>
    <p:extLst>
      <p:ext uri="{BB962C8B-B14F-4D97-AF65-F5344CB8AC3E}">
        <p14:creationId xmlns:p14="http://schemas.microsoft.com/office/powerpoint/2010/main" val="616430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14</a:t>
            </a:fld>
            <a:endParaRPr lang="en-US" altLang="en-US"/>
          </a:p>
        </p:txBody>
      </p:sp>
    </p:spTree>
    <p:extLst>
      <p:ext uri="{BB962C8B-B14F-4D97-AF65-F5344CB8AC3E}">
        <p14:creationId xmlns:p14="http://schemas.microsoft.com/office/powerpoint/2010/main" val="343727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15</a:t>
            </a:fld>
            <a:endParaRPr lang="en-US" altLang="en-US"/>
          </a:p>
        </p:txBody>
      </p:sp>
    </p:spTree>
    <p:extLst>
      <p:ext uri="{BB962C8B-B14F-4D97-AF65-F5344CB8AC3E}">
        <p14:creationId xmlns:p14="http://schemas.microsoft.com/office/powerpoint/2010/main" val="1989911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16</a:t>
            </a:fld>
            <a:endParaRPr lang="en-US" altLang="en-US"/>
          </a:p>
        </p:txBody>
      </p:sp>
    </p:spTree>
    <p:extLst>
      <p:ext uri="{BB962C8B-B14F-4D97-AF65-F5344CB8AC3E}">
        <p14:creationId xmlns:p14="http://schemas.microsoft.com/office/powerpoint/2010/main" val="291283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17</a:t>
            </a:fld>
            <a:endParaRPr lang="en-US" altLang="en-US"/>
          </a:p>
        </p:txBody>
      </p:sp>
    </p:spTree>
    <p:extLst>
      <p:ext uri="{BB962C8B-B14F-4D97-AF65-F5344CB8AC3E}">
        <p14:creationId xmlns:p14="http://schemas.microsoft.com/office/powerpoint/2010/main" val="264333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18</a:t>
            </a:fld>
            <a:endParaRPr lang="en-US" altLang="en-US"/>
          </a:p>
        </p:txBody>
      </p:sp>
    </p:spTree>
    <p:extLst>
      <p:ext uri="{BB962C8B-B14F-4D97-AF65-F5344CB8AC3E}">
        <p14:creationId xmlns:p14="http://schemas.microsoft.com/office/powerpoint/2010/main" val="102749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19</a:t>
            </a:fld>
            <a:endParaRPr lang="en-US" altLang="en-US"/>
          </a:p>
        </p:txBody>
      </p:sp>
    </p:spTree>
    <p:extLst>
      <p:ext uri="{BB962C8B-B14F-4D97-AF65-F5344CB8AC3E}">
        <p14:creationId xmlns:p14="http://schemas.microsoft.com/office/powerpoint/2010/main" val="358303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a:t>
            </a:fld>
            <a:endParaRPr lang="en-US" altLang="en-US"/>
          </a:p>
        </p:txBody>
      </p:sp>
    </p:spTree>
    <p:extLst>
      <p:ext uri="{BB962C8B-B14F-4D97-AF65-F5344CB8AC3E}">
        <p14:creationId xmlns:p14="http://schemas.microsoft.com/office/powerpoint/2010/main" val="209038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20</a:t>
            </a:fld>
            <a:endParaRPr lang="en-US" altLang="en-US"/>
          </a:p>
        </p:txBody>
      </p:sp>
    </p:spTree>
    <p:extLst>
      <p:ext uri="{BB962C8B-B14F-4D97-AF65-F5344CB8AC3E}">
        <p14:creationId xmlns:p14="http://schemas.microsoft.com/office/powerpoint/2010/main" val="234103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21</a:t>
            </a:fld>
            <a:endParaRPr lang="en-US" altLang="en-US"/>
          </a:p>
        </p:txBody>
      </p:sp>
    </p:spTree>
    <p:extLst>
      <p:ext uri="{BB962C8B-B14F-4D97-AF65-F5344CB8AC3E}">
        <p14:creationId xmlns:p14="http://schemas.microsoft.com/office/powerpoint/2010/main" val="4010265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22</a:t>
            </a:fld>
            <a:endParaRPr lang="en-US" altLang="en-US"/>
          </a:p>
        </p:txBody>
      </p:sp>
    </p:spTree>
    <p:extLst>
      <p:ext uri="{BB962C8B-B14F-4D97-AF65-F5344CB8AC3E}">
        <p14:creationId xmlns:p14="http://schemas.microsoft.com/office/powerpoint/2010/main" val="3895582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23</a:t>
            </a:fld>
            <a:endParaRPr lang="en-US" altLang="en-US"/>
          </a:p>
        </p:txBody>
      </p:sp>
    </p:spTree>
    <p:extLst>
      <p:ext uri="{BB962C8B-B14F-4D97-AF65-F5344CB8AC3E}">
        <p14:creationId xmlns:p14="http://schemas.microsoft.com/office/powerpoint/2010/main" val="303962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24</a:t>
            </a:fld>
            <a:endParaRPr lang="en-US" altLang="en-US"/>
          </a:p>
        </p:txBody>
      </p:sp>
    </p:spTree>
    <p:extLst>
      <p:ext uri="{BB962C8B-B14F-4D97-AF65-F5344CB8AC3E}">
        <p14:creationId xmlns:p14="http://schemas.microsoft.com/office/powerpoint/2010/main" val="680526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25</a:t>
            </a:fld>
            <a:endParaRPr lang="en-US" altLang="en-US"/>
          </a:p>
        </p:txBody>
      </p:sp>
    </p:spTree>
    <p:extLst>
      <p:ext uri="{BB962C8B-B14F-4D97-AF65-F5344CB8AC3E}">
        <p14:creationId xmlns:p14="http://schemas.microsoft.com/office/powerpoint/2010/main" val="312453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26</a:t>
            </a:fld>
            <a:endParaRPr lang="en-US" altLang="en-US"/>
          </a:p>
        </p:txBody>
      </p:sp>
    </p:spTree>
    <p:extLst>
      <p:ext uri="{BB962C8B-B14F-4D97-AF65-F5344CB8AC3E}">
        <p14:creationId xmlns:p14="http://schemas.microsoft.com/office/powerpoint/2010/main" val="214031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27</a:t>
            </a:fld>
            <a:endParaRPr lang="en-US" altLang="en-US"/>
          </a:p>
        </p:txBody>
      </p:sp>
    </p:spTree>
    <p:extLst>
      <p:ext uri="{BB962C8B-B14F-4D97-AF65-F5344CB8AC3E}">
        <p14:creationId xmlns:p14="http://schemas.microsoft.com/office/powerpoint/2010/main" val="2038671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28</a:t>
            </a:fld>
            <a:endParaRPr lang="en-US" altLang="en-US"/>
          </a:p>
        </p:txBody>
      </p:sp>
    </p:spTree>
    <p:extLst>
      <p:ext uri="{BB962C8B-B14F-4D97-AF65-F5344CB8AC3E}">
        <p14:creationId xmlns:p14="http://schemas.microsoft.com/office/powerpoint/2010/main" val="549211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29</a:t>
            </a:fld>
            <a:endParaRPr lang="en-US" altLang="en-US"/>
          </a:p>
        </p:txBody>
      </p:sp>
    </p:spTree>
    <p:extLst>
      <p:ext uri="{BB962C8B-B14F-4D97-AF65-F5344CB8AC3E}">
        <p14:creationId xmlns:p14="http://schemas.microsoft.com/office/powerpoint/2010/main" val="254179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a:t>
            </a:fld>
            <a:endParaRPr lang="en-US" altLang="en-US"/>
          </a:p>
        </p:txBody>
      </p:sp>
    </p:spTree>
    <p:extLst>
      <p:ext uri="{BB962C8B-B14F-4D97-AF65-F5344CB8AC3E}">
        <p14:creationId xmlns:p14="http://schemas.microsoft.com/office/powerpoint/2010/main" val="33851146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30</a:t>
            </a:fld>
            <a:endParaRPr lang="en-US" altLang="en-US"/>
          </a:p>
        </p:txBody>
      </p:sp>
    </p:spTree>
    <p:extLst>
      <p:ext uri="{BB962C8B-B14F-4D97-AF65-F5344CB8AC3E}">
        <p14:creationId xmlns:p14="http://schemas.microsoft.com/office/powerpoint/2010/main" val="2971576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31</a:t>
            </a:fld>
            <a:endParaRPr lang="en-US" altLang="en-US"/>
          </a:p>
        </p:txBody>
      </p:sp>
    </p:spTree>
    <p:extLst>
      <p:ext uri="{BB962C8B-B14F-4D97-AF65-F5344CB8AC3E}">
        <p14:creationId xmlns:p14="http://schemas.microsoft.com/office/powerpoint/2010/main" val="2347418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32</a:t>
            </a:fld>
            <a:endParaRPr lang="en-US" altLang="en-US"/>
          </a:p>
        </p:txBody>
      </p:sp>
    </p:spTree>
    <p:extLst>
      <p:ext uri="{BB962C8B-B14F-4D97-AF65-F5344CB8AC3E}">
        <p14:creationId xmlns:p14="http://schemas.microsoft.com/office/powerpoint/2010/main" val="3228313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33</a:t>
            </a:fld>
            <a:endParaRPr lang="en-US" altLang="en-US"/>
          </a:p>
        </p:txBody>
      </p:sp>
    </p:spTree>
    <p:extLst>
      <p:ext uri="{BB962C8B-B14F-4D97-AF65-F5344CB8AC3E}">
        <p14:creationId xmlns:p14="http://schemas.microsoft.com/office/powerpoint/2010/main" val="887265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34</a:t>
            </a:fld>
            <a:endParaRPr lang="en-US" altLang="en-US"/>
          </a:p>
        </p:txBody>
      </p:sp>
    </p:spTree>
    <p:extLst>
      <p:ext uri="{BB962C8B-B14F-4D97-AF65-F5344CB8AC3E}">
        <p14:creationId xmlns:p14="http://schemas.microsoft.com/office/powerpoint/2010/main" val="3204615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35</a:t>
            </a:fld>
            <a:endParaRPr lang="en-US" altLang="en-US"/>
          </a:p>
        </p:txBody>
      </p:sp>
    </p:spTree>
    <p:extLst>
      <p:ext uri="{BB962C8B-B14F-4D97-AF65-F5344CB8AC3E}">
        <p14:creationId xmlns:p14="http://schemas.microsoft.com/office/powerpoint/2010/main" val="1601039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36</a:t>
            </a:fld>
            <a:endParaRPr lang="en-US" altLang="en-US"/>
          </a:p>
        </p:txBody>
      </p:sp>
    </p:spTree>
    <p:extLst>
      <p:ext uri="{BB962C8B-B14F-4D97-AF65-F5344CB8AC3E}">
        <p14:creationId xmlns:p14="http://schemas.microsoft.com/office/powerpoint/2010/main" val="283896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37</a:t>
            </a:fld>
            <a:endParaRPr lang="en-US" altLang="en-US"/>
          </a:p>
        </p:txBody>
      </p:sp>
    </p:spTree>
    <p:extLst>
      <p:ext uri="{BB962C8B-B14F-4D97-AF65-F5344CB8AC3E}">
        <p14:creationId xmlns:p14="http://schemas.microsoft.com/office/powerpoint/2010/main" val="55554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38</a:t>
            </a:fld>
            <a:endParaRPr lang="en-US" altLang="en-US"/>
          </a:p>
        </p:txBody>
      </p:sp>
    </p:spTree>
    <p:extLst>
      <p:ext uri="{BB962C8B-B14F-4D97-AF65-F5344CB8AC3E}">
        <p14:creationId xmlns:p14="http://schemas.microsoft.com/office/powerpoint/2010/main" val="3731727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39</a:t>
            </a:fld>
            <a:endParaRPr lang="en-US" altLang="en-US"/>
          </a:p>
        </p:txBody>
      </p:sp>
    </p:spTree>
    <p:extLst>
      <p:ext uri="{BB962C8B-B14F-4D97-AF65-F5344CB8AC3E}">
        <p14:creationId xmlns:p14="http://schemas.microsoft.com/office/powerpoint/2010/main" val="24760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a:t>
            </a:fld>
            <a:endParaRPr lang="en-US" altLang="en-US"/>
          </a:p>
        </p:txBody>
      </p:sp>
    </p:spTree>
    <p:extLst>
      <p:ext uri="{BB962C8B-B14F-4D97-AF65-F5344CB8AC3E}">
        <p14:creationId xmlns:p14="http://schemas.microsoft.com/office/powerpoint/2010/main" val="1469754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40</a:t>
            </a:fld>
            <a:endParaRPr lang="en-US" altLang="en-US"/>
          </a:p>
        </p:txBody>
      </p:sp>
    </p:spTree>
    <p:extLst>
      <p:ext uri="{BB962C8B-B14F-4D97-AF65-F5344CB8AC3E}">
        <p14:creationId xmlns:p14="http://schemas.microsoft.com/office/powerpoint/2010/main" val="1892605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41</a:t>
            </a:fld>
            <a:endParaRPr lang="en-US" altLang="en-US"/>
          </a:p>
        </p:txBody>
      </p:sp>
    </p:spTree>
    <p:extLst>
      <p:ext uri="{BB962C8B-B14F-4D97-AF65-F5344CB8AC3E}">
        <p14:creationId xmlns:p14="http://schemas.microsoft.com/office/powerpoint/2010/main" val="3446002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42</a:t>
            </a:fld>
            <a:endParaRPr lang="en-US" altLang="en-US"/>
          </a:p>
        </p:txBody>
      </p:sp>
    </p:spTree>
    <p:extLst>
      <p:ext uri="{BB962C8B-B14F-4D97-AF65-F5344CB8AC3E}">
        <p14:creationId xmlns:p14="http://schemas.microsoft.com/office/powerpoint/2010/main" val="32323551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43</a:t>
            </a:fld>
            <a:endParaRPr lang="en-US" altLang="en-US"/>
          </a:p>
        </p:txBody>
      </p:sp>
    </p:spTree>
    <p:extLst>
      <p:ext uri="{BB962C8B-B14F-4D97-AF65-F5344CB8AC3E}">
        <p14:creationId xmlns:p14="http://schemas.microsoft.com/office/powerpoint/2010/main" val="41987690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44</a:t>
            </a:fld>
            <a:endParaRPr lang="en-US" altLang="en-US"/>
          </a:p>
        </p:txBody>
      </p:sp>
    </p:spTree>
    <p:extLst>
      <p:ext uri="{BB962C8B-B14F-4D97-AF65-F5344CB8AC3E}">
        <p14:creationId xmlns:p14="http://schemas.microsoft.com/office/powerpoint/2010/main" val="3217434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45</a:t>
            </a:fld>
            <a:endParaRPr lang="en-US" altLang="en-US"/>
          </a:p>
        </p:txBody>
      </p:sp>
    </p:spTree>
    <p:extLst>
      <p:ext uri="{BB962C8B-B14F-4D97-AF65-F5344CB8AC3E}">
        <p14:creationId xmlns:p14="http://schemas.microsoft.com/office/powerpoint/2010/main" val="2899166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46</a:t>
            </a:fld>
            <a:endParaRPr lang="en-US" altLang="en-US"/>
          </a:p>
        </p:txBody>
      </p:sp>
    </p:spTree>
    <p:extLst>
      <p:ext uri="{BB962C8B-B14F-4D97-AF65-F5344CB8AC3E}">
        <p14:creationId xmlns:p14="http://schemas.microsoft.com/office/powerpoint/2010/main" val="1445070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47</a:t>
            </a:fld>
            <a:endParaRPr lang="en-US" altLang="en-US"/>
          </a:p>
        </p:txBody>
      </p:sp>
    </p:spTree>
    <p:extLst>
      <p:ext uri="{BB962C8B-B14F-4D97-AF65-F5344CB8AC3E}">
        <p14:creationId xmlns:p14="http://schemas.microsoft.com/office/powerpoint/2010/main" val="2001259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48</a:t>
            </a:fld>
            <a:endParaRPr lang="en-US" altLang="en-US"/>
          </a:p>
        </p:txBody>
      </p:sp>
    </p:spTree>
    <p:extLst>
      <p:ext uri="{BB962C8B-B14F-4D97-AF65-F5344CB8AC3E}">
        <p14:creationId xmlns:p14="http://schemas.microsoft.com/office/powerpoint/2010/main" val="4240575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49</a:t>
            </a:fld>
            <a:endParaRPr lang="en-US" altLang="en-US"/>
          </a:p>
        </p:txBody>
      </p:sp>
    </p:spTree>
    <p:extLst>
      <p:ext uri="{BB962C8B-B14F-4D97-AF65-F5344CB8AC3E}">
        <p14:creationId xmlns:p14="http://schemas.microsoft.com/office/powerpoint/2010/main" val="123018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a:t>
            </a:fld>
            <a:endParaRPr lang="en-US" altLang="en-US"/>
          </a:p>
        </p:txBody>
      </p:sp>
    </p:spTree>
    <p:extLst>
      <p:ext uri="{BB962C8B-B14F-4D97-AF65-F5344CB8AC3E}">
        <p14:creationId xmlns:p14="http://schemas.microsoft.com/office/powerpoint/2010/main" val="4284986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50</a:t>
            </a:fld>
            <a:endParaRPr lang="en-US" altLang="en-US"/>
          </a:p>
        </p:txBody>
      </p:sp>
    </p:spTree>
    <p:extLst>
      <p:ext uri="{BB962C8B-B14F-4D97-AF65-F5344CB8AC3E}">
        <p14:creationId xmlns:p14="http://schemas.microsoft.com/office/powerpoint/2010/main" val="1165307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51</a:t>
            </a:fld>
            <a:endParaRPr lang="en-US" altLang="en-US"/>
          </a:p>
        </p:txBody>
      </p:sp>
    </p:spTree>
    <p:extLst>
      <p:ext uri="{BB962C8B-B14F-4D97-AF65-F5344CB8AC3E}">
        <p14:creationId xmlns:p14="http://schemas.microsoft.com/office/powerpoint/2010/main" val="20339539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52</a:t>
            </a:fld>
            <a:endParaRPr lang="en-US" altLang="en-US"/>
          </a:p>
        </p:txBody>
      </p:sp>
    </p:spTree>
    <p:extLst>
      <p:ext uri="{BB962C8B-B14F-4D97-AF65-F5344CB8AC3E}">
        <p14:creationId xmlns:p14="http://schemas.microsoft.com/office/powerpoint/2010/main" val="1897936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53</a:t>
            </a:fld>
            <a:endParaRPr lang="en-US" altLang="en-US"/>
          </a:p>
        </p:txBody>
      </p:sp>
    </p:spTree>
    <p:extLst>
      <p:ext uri="{BB962C8B-B14F-4D97-AF65-F5344CB8AC3E}">
        <p14:creationId xmlns:p14="http://schemas.microsoft.com/office/powerpoint/2010/main" val="3410599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54</a:t>
            </a:fld>
            <a:endParaRPr lang="en-US" altLang="en-US"/>
          </a:p>
        </p:txBody>
      </p:sp>
    </p:spTree>
    <p:extLst>
      <p:ext uri="{BB962C8B-B14F-4D97-AF65-F5344CB8AC3E}">
        <p14:creationId xmlns:p14="http://schemas.microsoft.com/office/powerpoint/2010/main" val="708667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55</a:t>
            </a:fld>
            <a:endParaRPr lang="en-US" altLang="en-US"/>
          </a:p>
        </p:txBody>
      </p:sp>
    </p:spTree>
    <p:extLst>
      <p:ext uri="{BB962C8B-B14F-4D97-AF65-F5344CB8AC3E}">
        <p14:creationId xmlns:p14="http://schemas.microsoft.com/office/powerpoint/2010/main" val="22621878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56</a:t>
            </a:fld>
            <a:endParaRPr lang="en-US" altLang="en-US"/>
          </a:p>
        </p:txBody>
      </p:sp>
    </p:spTree>
    <p:extLst>
      <p:ext uri="{BB962C8B-B14F-4D97-AF65-F5344CB8AC3E}">
        <p14:creationId xmlns:p14="http://schemas.microsoft.com/office/powerpoint/2010/main" val="8193063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57</a:t>
            </a:fld>
            <a:endParaRPr lang="en-US" altLang="en-US"/>
          </a:p>
        </p:txBody>
      </p:sp>
    </p:spTree>
    <p:extLst>
      <p:ext uri="{BB962C8B-B14F-4D97-AF65-F5344CB8AC3E}">
        <p14:creationId xmlns:p14="http://schemas.microsoft.com/office/powerpoint/2010/main" val="1699952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58</a:t>
            </a:fld>
            <a:endParaRPr lang="en-US" altLang="en-US"/>
          </a:p>
        </p:txBody>
      </p:sp>
    </p:spTree>
    <p:extLst>
      <p:ext uri="{BB962C8B-B14F-4D97-AF65-F5344CB8AC3E}">
        <p14:creationId xmlns:p14="http://schemas.microsoft.com/office/powerpoint/2010/main" val="11953872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59</a:t>
            </a:fld>
            <a:endParaRPr lang="en-US" altLang="en-US"/>
          </a:p>
        </p:txBody>
      </p:sp>
    </p:spTree>
    <p:extLst>
      <p:ext uri="{BB962C8B-B14F-4D97-AF65-F5344CB8AC3E}">
        <p14:creationId xmlns:p14="http://schemas.microsoft.com/office/powerpoint/2010/main" val="90540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a:t>
            </a:fld>
            <a:endParaRPr lang="en-US" altLang="en-US"/>
          </a:p>
        </p:txBody>
      </p:sp>
    </p:spTree>
    <p:extLst>
      <p:ext uri="{BB962C8B-B14F-4D97-AF65-F5344CB8AC3E}">
        <p14:creationId xmlns:p14="http://schemas.microsoft.com/office/powerpoint/2010/main" val="5207744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60</a:t>
            </a:fld>
            <a:endParaRPr lang="en-US" altLang="en-US"/>
          </a:p>
        </p:txBody>
      </p:sp>
    </p:spTree>
    <p:extLst>
      <p:ext uri="{BB962C8B-B14F-4D97-AF65-F5344CB8AC3E}">
        <p14:creationId xmlns:p14="http://schemas.microsoft.com/office/powerpoint/2010/main" val="3372997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61</a:t>
            </a:fld>
            <a:endParaRPr lang="en-US" altLang="en-US"/>
          </a:p>
        </p:txBody>
      </p:sp>
    </p:spTree>
    <p:extLst>
      <p:ext uri="{BB962C8B-B14F-4D97-AF65-F5344CB8AC3E}">
        <p14:creationId xmlns:p14="http://schemas.microsoft.com/office/powerpoint/2010/main" val="13855215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62</a:t>
            </a:fld>
            <a:endParaRPr lang="en-US" altLang="en-US"/>
          </a:p>
        </p:txBody>
      </p:sp>
    </p:spTree>
    <p:extLst>
      <p:ext uri="{BB962C8B-B14F-4D97-AF65-F5344CB8AC3E}">
        <p14:creationId xmlns:p14="http://schemas.microsoft.com/office/powerpoint/2010/main" val="6166960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63</a:t>
            </a:fld>
            <a:endParaRPr lang="en-US" altLang="en-US"/>
          </a:p>
        </p:txBody>
      </p:sp>
    </p:spTree>
    <p:extLst>
      <p:ext uri="{BB962C8B-B14F-4D97-AF65-F5344CB8AC3E}">
        <p14:creationId xmlns:p14="http://schemas.microsoft.com/office/powerpoint/2010/main" val="1193776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64</a:t>
            </a:fld>
            <a:endParaRPr lang="en-US" altLang="en-US"/>
          </a:p>
        </p:txBody>
      </p:sp>
    </p:spTree>
    <p:extLst>
      <p:ext uri="{BB962C8B-B14F-4D97-AF65-F5344CB8AC3E}">
        <p14:creationId xmlns:p14="http://schemas.microsoft.com/office/powerpoint/2010/main" val="12417212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65</a:t>
            </a:fld>
            <a:endParaRPr lang="en-US" altLang="en-US"/>
          </a:p>
        </p:txBody>
      </p:sp>
    </p:spTree>
    <p:extLst>
      <p:ext uri="{BB962C8B-B14F-4D97-AF65-F5344CB8AC3E}">
        <p14:creationId xmlns:p14="http://schemas.microsoft.com/office/powerpoint/2010/main" val="2880049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66</a:t>
            </a:fld>
            <a:endParaRPr lang="en-US" altLang="en-US"/>
          </a:p>
        </p:txBody>
      </p:sp>
    </p:spTree>
    <p:extLst>
      <p:ext uri="{BB962C8B-B14F-4D97-AF65-F5344CB8AC3E}">
        <p14:creationId xmlns:p14="http://schemas.microsoft.com/office/powerpoint/2010/main" val="19171000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67</a:t>
            </a:fld>
            <a:endParaRPr lang="en-US" altLang="en-US"/>
          </a:p>
        </p:txBody>
      </p:sp>
    </p:spTree>
    <p:extLst>
      <p:ext uri="{BB962C8B-B14F-4D97-AF65-F5344CB8AC3E}">
        <p14:creationId xmlns:p14="http://schemas.microsoft.com/office/powerpoint/2010/main" val="27589771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68</a:t>
            </a:fld>
            <a:endParaRPr lang="en-US" altLang="en-US"/>
          </a:p>
        </p:txBody>
      </p:sp>
    </p:spTree>
    <p:extLst>
      <p:ext uri="{BB962C8B-B14F-4D97-AF65-F5344CB8AC3E}">
        <p14:creationId xmlns:p14="http://schemas.microsoft.com/office/powerpoint/2010/main" val="3522334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69</a:t>
            </a:fld>
            <a:endParaRPr lang="en-US" altLang="en-US"/>
          </a:p>
        </p:txBody>
      </p:sp>
    </p:spTree>
    <p:extLst>
      <p:ext uri="{BB962C8B-B14F-4D97-AF65-F5344CB8AC3E}">
        <p14:creationId xmlns:p14="http://schemas.microsoft.com/office/powerpoint/2010/main" val="368957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a:t>
            </a:fld>
            <a:endParaRPr lang="en-US" altLang="en-US"/>
          </a:p>
        </p:txBody>
      </p:sp>
    </p:spTree>
    <p:extLst>
      <p:ext uri="{BB962C8B-B14F-4D97-AF65-F5344CB8AC3E}">
        <p14:creationId xmlns:p14="http://schemas.microsoft.com/office/powerpoint/2010/main" val="687178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70</a:t>
            </a:fld>
            <a:endParaRPr lang="en-US" altLang="en-US"/>
          </a:p>
        </p:txBody>
      </p:sp>
    </p:spTree>
    <p:extLst>
      <p:ext uri="{BB962C8B-B14F-4D97-AF65-F5344CB8AC3E}">
        <p14:creationId xmlns:p14="http://schemas.microsoft.com/office/powerpoint/2010/main" val="5026977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endParaRPr lang="en-US" dirty="0"/>
          </a:p>
          <a:p>
            <a:pPr marL="170181" indent="-17018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71</a:t>
            </a:fld>
            <a:endParaRPr lang="en-US" altLang="en-US"/>
          </a:p>
        </p:txBody>
      </p:sp>
    </p:spTree>
    <p:extLst>
      <p:ext uri="{BB962C8B-B14F-4D97-AF65-F5344CB8AC3E}">
        <p14:creationId xmlns:p14="http://schemas.microsoft.com/office/powerpoint/2010/main" val="33713373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72</a:t>
            </a:fld>
            <a:endParaRPr lang="en-US" altLang="en-US"/>
          </a:p>
        </p:txBody>
      </p:sp>
    </p:spTree>
    <p:extLst>
      <p:ext uri="{BB962C8B-B14F-4D97-AF65-F5344CB8AC3E}">
        <p14:creationId xmlns:p14="http://schemas.microsoft.com/office/powerpoint/2010/main" val="42454103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73</a:t>
            </a:fld>
            <a:endParaRPr lang="en-US" altLang="en-US"/>
          </a:p>
        </p:txBody>
      </p:sp>
    </p:spTree>
    <p:extLst>
      <p:ext uri="{BB962C8B-B14F-4D97-AF65-F5344CB8AC3E}">
        <p14:creationId xmlns:p14="http://schemas.microsoft.com/office/powerpoint/2010/main" val="39784098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74</a:t>
            </a:fld>
            <a:endParaRPr lang="en-US" altLang="en-US"/>
          </a:p>
        </p:txBody>
      </p:sp>
    </p:spTree>
    <p:extLst>
      <p:ext uri="{BB962C8B-B14F-4D97-AF65-F5344CB8AC3E}">
        <p14:creationId xmlns:p14="http://schemas.microsoft.com/office/powerpoint/2010/main" val="6911673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75</a:t>
            </a:fld>
            <a:endParaRPr lang="en-US" altLang="en-US"/>
          </a:p>
        </p:txBody>
      </p:sp>
    </p:spTree>
    <p:extLst>
      <p:ext uri="{BB962C8B-B14F-4D97-AF65-F5344CB8AC3E}">
        <p14:creationId xmlns:p14="http://schemas.microsoft.com/office/powerpoint/2010/main" val="14721861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76</a:t>
            </a:fld>
            <a:endParaRPr lang="en-US" altLang="en-US"/>
          </a:p>
        </p:txBody>
      </p:sp>
    </p:spTree>
    <p:extLst>
      <p:ext uri="{BB962C8B-B14F-4D97-AF65-F5344CB8AC3E}">
        <p14:creationId xmlns:p14="http://schemas.microsoft.com/office/powerpoint/2010/main" val="12747891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77</a:t>
            </a:fld>
            <a:endParaRPr lang="en-US" altLang="en-US"/>
          </a:p>
        </p:txBody>
      </p:sp>
    </p:spTree>
    <p:extLst>
      <p:ext uri="{BB962C8B-B14F-4D97-AF65-F5344CB8AC3E}">
        <p14:creationId xmlns:p14="http://schemas.microsoft.com/office/powerpoint/2010/main" val="31874053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78</a:t>
            </a:fld>
            <a:endParaRPr lang="en-US" altLang="en-US"/>
          </a:p>
        </p:txBody>
      </p:sp>
    </p:spTree>
    <p:extLst>
      <p:ext uri="{BB962C8B-B14F-4D97-AF65-F5344CB8AC3E}">
        <p14:creationId xmlns:p14="http://schemas.microsoft.com/office/powerpoint/2010/main" val="4562096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79</a:t>
            </a:fld>
            <a:endParaRPr lang="en-US" altLang="en-US"/>
          </a:p>
        </p:txBody>
      </p:sp>
    </p:spTree>
    <p:extLst>
      <p:ext uri="{BB962C8B-B14F-4D97-AF65-F5344CB8AC3E}">
        <p14:creationId xmlns:p14="http://schemas.microsoft.com/office/powerpoint/2010/main" val="42494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a:t>
            </a:fld>
            <a:endParaRPr lang="en-US" altLang="en-US"/>
          </a:p>
        </p:txBody>
      </p:sp>
    </p:spTree>
    <p:extLst>
      <p:ext uri="{BB962C8B-B14F-4D97-AF65-F5344CB8AC3E}">
        <p14:creationId xmlns:p14="http://schemas.microsoft.com/office/powerpoint/2010/main" val="1724598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80</a:t>
            </a:fld>
            <a:endParaRPr lang="en-US" altLang="en-US"/>
          </a:p>
        </p:txBody>
      </p:sp>
    </p:spTree>
    <p:extLst>
      <p:ext uri="{BB962C8B-B14F-4D97-AF65-F5344CB8AC3E}">
        <p14:creationId xmlns:p14="http://schemas.microsoft.com/office/powerpoint/2010/main" val="20606018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81</a:t>
            </a:fld>
            <a:endParaRPr lang="en-US" altLang="en-US"/>
          </a:p>
        </p:txBody>
      </p:sp>
    </p:spTree>
    <p:extLst>
      <p:ext uri="{BB962C8B-B14F-4D97-AF65-F5344CB8AC3E}">
        <p14:creationId xmlns:p14="http://schemas.microsoft.com/office/powerpoint/2010/main" val="5466021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82</a:t>
            </a:fld>
            <a:endParaRPr lang="en-US" altLang="en-US"/>
          </a:p>
        </p:txBody>
      </p:sp>
    </p:spTree>
    <p:extLst>
      <p:ext uri="{BB962C8B-B14F-4D97-AF65-F5344CB8AC3E}">
        <p14:creationId xmlns:p14="http://schemas.microsoft.com/office/powerpoint/2010/main" val="31601238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83</a:t>
            </a:fld>
            <a:endParaRPr lang="en-US" altLang="en-US"/>
          </a:p>
        </p:txBody>
      </p:sp>
    </p:spTree>
    <p:extLst>
      <p:ext uri="{BB962C8B-B14F-4D97-AF65-F5344CB8AC3E}">
        <p14:creationId xmlns:p14="http://schemas.microsoft.com/office/powerpoint/2010/main" val="29537424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84</a:t>
            </a:fld>
            <a:endParaRPr lang="en-US" altLang="en-US"/>
          </a:p>
        </p:txBody>
      </p:sp>
    </p:spTree>
    <p:extLst>
      <p:ext uri="{BB962C8B-B14F-4D97-AF65-F5344CB8AC3E}">
        <p14:creationId xmlns:p14="http://schemas.microsoft.com/office/powerpoint/2010/main" val="24735626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85</a:t>
            </a:fld>
            <a:endParaRPr lang="en-US" altLang="en-US"/>
          </a:p>
        </p:txBody>
      </p:sp>
    </p:spTree>
    <p:extLst>
      <p:ext uri="{BB962C8B-B14F-4D97-AF65-F5344CB8AC3E}">
        <p14:creationId xmlns:p14="http://schemas.microsoft.com/office/powerpoint/2010/main" val="27255539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86</a:t>
            </a:fld>
            <a:endParaRPr lang="en-US" altLang="en-US"/>
          </a:p>
        </p:txBody>
      </p:sp>
    </p:spTree>
    <p:extLst>
      <p:ext uri="{BB962C8B-B14F-4D97-AF65-F5344CB8AC3E}">
        <p14:creationId xmlns:p14="http://schemas.microsoft.com/office/powerpoint/2010/main" val="15767815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87</a:t>
            </a:fld>
            <a:endParaRPr lang="en-US" altLang="en-US"/>
          </a:p>
        </p:txBody>
      </p:sp>
    </p:spTree>
    <p:extLst>
      <p:ext uri="{BB962C8B-B14F-4D97-AF65-F5344CB8AC3E}">
        <p14:creationId xmlns:p14="http://schemas.microsoft.com/office/powerpoint/2010/main" val="293942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9</a:t>
            </a:fld>
            <a:endParaRPr lang="en-US" altLang="en-US"/>
          </a:p>
        </p:txBody>
      </p:sp>
    </p:spTree>
    <p:extLst>
      <p:ext uri="{BB962C8B-B14F-4D97-AF65-F5344CB8AC3E}">
        <p14:creationId xmlns:p14="http://schemas.microsoft.com/office/powerpoint/2010/main" val="293205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F597E-DDB6-462D-A686-FE3A0380E3C6}" type="datetimeFigureOut">
              <a:rPr lang="en-US" smtClean="0"/>
              <a:t>5/26/2021</a:t>
            </a:fld>
            <a:endParaRPr lang="en-US"/>
          </a:p>
        </p:txBody>
      </p:sp>
      <p:sp>
        <p:nvSpPr>
          <p:cNvPr id="5" name="Footer Placeholder 4"/>
          <p:cNvSpPr>
            <a:spLocks noGrp="1"/>
          </p:cNvSpPr>
          <p:nvPr>
            <p:ph type="ftr" sz="quarter" idx="11"/>
          </p:nvPr>
        </p:nvSpPr>
        <p:spPr/>
        <p:txBody>
          <a:bodyPr/>
          <a:lstStyle>
            <a:lvl1pPr>
              <a:defRPr/>
            </a:lvl1pPr>
          </a:lstStyle>
          <a:p>
            <a:r>
              <a:rPr lang="en-US" dirty="0"/>
              <a:t>Footer</a:t>
            </a:r>
          </a:p>
        </p:txBody>
      </p:sp>
      <p:sp>
        <p:nvSpPr>
          <p:cNvPr id="6" name="Slide Number Placeholder 5"/>
          <p:cNvSpPr>
            <a:spLocks noGrp="1"/>
          </p:cNvSpPr>
          <p:nvPr>
            <p:ph type="sldNum" sz="quarter" idx="12"/>
          </p:nvPr>
        </p:nvSpPr>
        <p:spPr>
          <a:xfrm>
            <a:off x="6553200" y="6356350"/>
            <a:ext cx="1524000" cy="365125"/>
          </a:xfrm>
        </p:spPr>
        <p:txBody>
          <a:bodyPr/>
          <a:lstStyle/>
          <a:p>
            <a:fld id="{0D172627-8BDC-46A5-918B-1E77F1BBF56F}" type="slidenum">
              <a:rPr lang="en-US" smtClean="0"/>
              <a:t>‹#›</a:t>
            </a:fld>
            <a:endParaRPr lang="en-US" dirty="0"/>
          </a:p>
        </p:txBody>
      </p:sp>
    </p:spTree>
    <p:extLst>
      <p:ext uri="{BB962C8B-B14F-4D97-AF65-F5344CB8AC3E}">
        <p14:creationId xmlns:p14="http://schemas.microsoft.com/office/powerpoint/2010/main" val="12494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362200"/>
            <a:ext cx="82296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6F597E-DDB6-462D-A686-FE3A0380E3C6}"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139527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nchor="ctr"/>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685800" y="3724275"/>
            <a:ext cx="7772400"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F6F597E-DDB6-462D-A686-FE3A0380E3C6}"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361914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F6F597E-DDB6-462D-A686-FE3A0380E3C6}"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72627-8BDC-46A5-918B-1E77F1BBF56F}" type="slidenum">
              <a:rPr lang="en-US" smtClean="0"/>
              <a:t>‹#›</a:t>
            </a:fld>
            <a:endParaRPr lang="en-US"/>
          </a:p>
        </p:txBody>
      </p:sp>
      <p:sp>
        <p:nvSpPr>
          <p:cNvPr id="8" name="Title 1"/>
          <p:cNvSpPr>
            <a:spLocks noGrp="1"/>
          </p:cNvSpPr>
          <p:nvPr>
            <p:ph type="title"/>
          </p:nvPr>
        </p:nvSpPr>
        <p:spPr>
          <a:xfrm>
            <a:off x="457200" y="1295400"/>
            <a:ext cx="8229600" cy="914400"/>
          </a:xfrm>
        </p:spPr>
        <p:txBody>
          <a:bodyPr/>
          <a:lstStyle/>
          <a:p>
            <a:r>
              <a:rPr lang="en-US" dirty="0"/>
              <a:t>Click to edit Master title style</a:t>
            </a:r>
          </a:p>
        </p:txBody>
      </p:sp>
    </p:spTree>
    <p:extLst>
      <p:ext uri="{BB962C8B-B14F-4D97-AF65-F5344CB8AC3E}">
        <p14:creationId xmlns:p14="http://schemas.microsoft.com/office/powerpoint/2010/main" val="71393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34242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82184"/>
            <a:ext cx="4040188"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4242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82184"/>
            <a:ext cx="4041775"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F6F597E-DDB6-462D-A686-FE3A0380E3C6}"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72627-8BDC-46A5-918B-1E77F1BBF56F}" type="slidenum">
              <a:rPr lang="en-US" smtClean="0"/>
              <a:t>‹#›</a:t>
            </a:fld>
            <a:endParaRPr lang="en-US"/>
          </a:p>
        </p:txBody>
      </p:sp>
      <p:sp>
        <p:nvSpPr>
          <p:cNvPr id="10" name="Title 1"/>
          <p:cNvSpPr>
            <a:spLocks noGrp="1"/>
          </p:cNvSpPr>
          <p:nvPr>
            <p:ph type="title"/>
          </p:nvPr>
        </p:nvSpPr>
        <p:spPr>
          <a:xfrm>
            <a:off x="457200" y="1295400"/>
            <a:ext cx="8229600" cy="914400"/>
          </a:xfrm>
        </p:spPr>
        <p:txBody>
          <a:bodyPr/>
          <a:lstStyle/>
          <a:p>
            <a:r>
              <a:rPr lang="en-US" dirty="0"/>
              <a:t>Click to edit Master title style</a:t>
            </a:r>
          </a:p>
        </p:txBody>
      </p:sp>
    </p:spTree>
    <p:extLst>
      <p:ext uri="{BB962C8B-B14F-4D97-AF65-F5344CB8AC3E}">
        <p14:creationId xmlns:p14="http://schemas.microsoft.com/office/powerpoint/2010/main" val="186147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6F597E-DDB6-462D-A686-FE3A0380E3C6}"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72627-8BDC-46A5-918B-1E77F1BBF56F}" type="slidenum">
              <a:rPr lang="en-US" smtClean="0"/>
              <a:t>‹#›</a:t>
            </a:fld>
            <a:endParaRPr lang="en-US"/>
          </a:p>
        </p:txBody>
      </p:sp>
      <p:sp>
        <p:nvSpPr>
          <p:cNvPr id="7"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8" name="Content Placeholder 2"/>
          <p:cNvSpPr>
            <a:spLocks noGrp="1"/>
          </p:cNvSpPr>
          <p:nvPr>
            <p:ph idx="1"/>
          </p:nvPr>
        </p:nvSpPr>
        <p:spPr>
          <a:xfrm>
            <a:off x="457200" y="2362200"/>
            <a:ext cx="8229600" cy="376396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7140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F597E-DDB6-462D-A686-FE3A0380E3C6}"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26187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64812"/>
            <a:ext cx="3008313" cy="35613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F6F597E-DDB6-462D-A686-FE3A0380E3C6}"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213639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1524000" y="1600200"/>
            <a:ext cx="7162800" cy="4525963"/>
          </a:xfrm>
        </p:spPr>
        <p:txBody>
          <a:bodyPr>
            <a:normAutofit/>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http://dor.myflorida.com/dor/property/trim/</a:t>
            </a:r>
          </a:p>
        </p:txBody>
      </p:sp>
      <p:sp>
        <p:nvSpPr>
          <p:cNvPr id="6" name="Slide Number Placeholder 17"/>
          <p:cNvSpPr>
            <a:spLocks noGrp="1"/>
          </p:cNvSpPr>
          <p:nvPr>
            <p:ph type="sldNum" sz="quarter" idx="12"/>
          </p:nvPr>
        </p:nvSpPr>
        <p:spPr/>
        <p:txBody>
          <a:bodyPr/>
          <a:lstStyle>
            <a:lvl1pPr>
              <a:defRPr/>
            </a:lvl1pPr>
          </a:lstStyle>
          <a:p>
            <a:fld id="{DCF97A12-A798-4BFD-AD97-8746C58820AC}" type="slidenum">
              <a:rPr lang="en-US" altLang="en-US"/>
              <a:pPr/>
              <a:t>‹#›</a:t>
            </a:fld>
            <a:endParaRPr lang="en-US" altLang="en-US"/>
          </a:p>
        </p:txBody>
      </p:sp>
    </p:spTree>
    <p:extLst>
      <p:ext uri="{BB962C8B-B14F-4D97-AF65-F5344CB8AC3E}">
        <p14:creationId xmlns:p14="http://schemas.microsoft.com/office/powerpoint/2010/main" val="337511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F597E-DDB6-462D-A686-FE3A0380E3C6}" type="datetimeFigureOut">
              <a:rPr lang="en-US" smtClean="0"/>
              <a:t>5/26/2021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72627-8BDC-46A5-918B-1E77F1BBF56F}" type="slidenum">
              <a:rPr lang="en-US" smtClean="0"/>
              <a:t>‹#›</a:t>
            </a:fld>
            <a:endParaRPr lang="en-US"/>
          </a:p>
        </p:txBody>
      </p:sp>
    </p:spTree>
    <p:extLst>
      <p:ext uri="{BB962C8B-B14F-4D97-AF65-F5344CB8AC3E}">
        <p14:creationId xmlns:p14="http://schemas.microsoft.com/office/powerpoint/2010/main" val="376773069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TRIM@floridarevenue.com" TargetMode="External"/><Relationship Id="rId2" Type="http://schemas.openxmlformats.org/officeDocument/2006/relationships/notesSlide" Target="../notesSlides/notesSlide86.xml"/><Relationship Id="rId1" Type="http://schemas.openxmlformats.org/officeDocument/2006/relationships/slideLayout" Target="../slideLayouts/slideLayout9.xml"/><Relationship Id="rId5" Type="http://schemas.openxmlformats.org/officeDocument/2006/relationships/hyperlink" Target="mailto:ptotrimpackages@floridarevenue.com" TargetMode="External"/><Relationship Id="rId4" Type="http://schemas.openxmlformats.org/officeDocument/2006/relationships/hyperlink" Target="mailto:eTRIM@floridarevenue.com"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9690"/>
            <a:ext cx="7772400" cy="1470025"/>
          </a:xfrm>
        </p:spPr>
        <p:txBody>
          <a:bodyPr/>
          <a:lstStyle/>
          <a:p>
            <a:r>
              <a:rPr lang="en-US" dirty="0">
                <a:latin typeface="Arial" panose="020B0604020202020204" pitchFamily="34" charset="0"/>
                <a:cs typeface="Arial" panose="020B0604020202020204" pitchFamily="34" charset="0"/>
              </a:rPr>
              <a:t>Welcome to the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Department of Revenue’s</a:t>
            </a:r>
            <a:endParaRPr lang="en-US" strike="sngStrik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3581400"/>
            <a:ext cx="6400800" cy="1752600"/>
          </a:xfrm>
        </p:spPr>
        <p:txBody>
          <a:bodyPr>
            <a:normAutofit/>
          </a:bodyPr>
          <a:lstStyle/>
          <a:p>
            <a:r>
              <a:rPr lang="en-US" sz="5400" b="1" dirty="0">
                <a:solidFill>
                  <a:schemeClr val="tx1"/>
                </a:solidFill>
                <a:latin typeface="Calibri" panose="020F0502020204030204" pitchFamily="34" charset="0"/>
                <a:cs typeface="Calibri" panose="020F0502020204030204" pitchFamily="34" charset="0"/>
              </a:rPr>
              <a:t>Truth in Millage (TRIM) Training</a:t>
            </a:r>
          </a:p>
          <a:p>
            <a:endParaRPr lang="en-US" dirty="0"/>
          </a:p>
        </p:txBody>
      </p:sp>
    </p:spTree>
    <p:extLst>
      <p:ext uri="{BB962C8B-B14F-4D97-AF65-F5344CB8AC3E}">
        <p14:creationId xmlns:p14="http://schemas.microsoft.com/office/powerpoint/2010/main" val="226947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b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Days 65-80 = Sept. 3-18</a:t>
            </a:r>
          </a:p>
        </p:txBody>
      </p:sp>
      <p:sp>
        <p:nvSpPr>
          <p:cNvPr id="3" name="Content Placeholder 2"/>
          <p:cNvSpPr>
            <a:spLocks noGrp="1"/>
          </p:cNvSpPr>
          <p:nvPr>
            <p:ph idx="1"/>
          </p:nvPr>
        </p:nvSpPr>
        <p:spPr>
          <a:xfrm>
            <a:off x="457200" y="2667000"/>
            <a:ext cx="8229600" cy="3687763"/>
          </a:xfrm>
        </p:spPr>
        <p:txBody>
          <a:bodyPr>
            <a:normAutofit/>
          </a:bodyPr>
          <a:lstStyle/>
          <a:p>
            <a:pPr marL="566928" indent="-457200">
              <a:buFont typeface="Calibri" panose="020F0502020204030204" pitchFamily="34" charset="0"/>
              <a:buChar char="‒"/>
            </a:pP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The taxing authority should hold a public hearing on the tentative budget and proposed millage rate.</a:t>
            </a:r>
            <a:b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br>
            <a:endPar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endParaRPr>
          </a:p>
          <a:p>
            <a:pPr marL="566928" indent="-457200">
              <a:buFont typeface="Calibri" panose="020F0502020204030204" pitchFamily="34" charset="0"/>
              <a:buChar char="‒"/>
            </a:pP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This tentative hearing is published on the TRIM notice the property appraiser mails.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85631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b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Days 81-95 = Sept. 19-Oct. 3</a:t>
            </a:r>
          </a:p>
        </p:txBody>
      </p:sp>
      <p:sp>
        <p:nvSpPr>
          <p:cNvPr id="3" name="Content Placeholder 2"/>
          <p:cNvSpPr>
            <a:spLocks noGrp="1"/>
          </p:cNvSpPr>
          <p:nvPr>
            <p:ph idx="1"/>
          </p:nvPr>
        </p:nvSpPr>
        <p:spPr>
          <a:xfrm>
            <a:off x="457200" y="2667000"/>
            <a:ext cx="8229600" cy="3687763"/>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Within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15 days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after the tentative hearing, the taxing authority must advertise its intent to adopt a final millage and budget. The notification may be: </a:t>
            </a:r>
            <a:b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 Notice of Proposed Tax Increase, </a:t>
            </a:r>
            <a:r>
              <a:rPr lang="en-US" sz="2400" b="1" u="sng" dirty="0">
                <a:solidFill>
                  <a:schemeClr val="tx2"/>
                </a:solidFill>
                <a:latin typeface="Arial" panose="020B0604020202020204" pitchFamily="34" charset="0"/>
                <a:ea typeface="Open Sans Semibold" panose="020B0706030804020204" pitchFamily="34" charset="0"/>
                <a:cs typeface="Arial" panose="020B0604020202020204" pitchFamily="34" charset="0"/>
              </a:rPr>
              <a:t>or</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 Notice of Budget Hearing </a:t>
            </a:r>
            <a:r>
              <a:rPr lang="en-US" sz="2400" b="1" u="sng" dirty="0">
                <a:solidFill>
                  <a:schemeClr val="tx2"/>
                </a:solidFill>
                <a:latin typeface="Arial" panose="020B0604020202020204" pitchFamily="34" charset="0"/>
                <a:ea typeface="Open Sans Semibold" panose="020B0706030804020204" pitchFamily="34" charset="0"/>
                <a:cs typeface="Arial" panose="020B0604020202020204" pitchFamily="34" charset="0"/>
              </a:rPr>
              <a:t>and</a:t>
            </a:r>
            <a:r>
              <a:rPr lang="en-US" sz="2400" dirty="0">
                <a:solidFill>
                  <a:schemeClr val="tx2"/>
                </a:solidFill>
                <a:highlight>
                  <a:srgbClr val="FFFF00"/>
                </a:highlight>
                <a:latin typeface="Arial" panose="020B0604020202020204" pitchFamily="34" charset="0"/>
                <a:ea typeface="Open Sans Semibold" panose="020B0706030804020204" pitchFamily="34" charset="0"/>
                <a:cs typeface="Arial" panose="020B0604020202020204" pitchFamily="34" charset="0"/>
              </a:rPr>
              <a:t>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 Budget Summary Ad</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72205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b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Days 97 – 100 = Final Hearing</a:t>
            </a:r>
          </a:p>
        </p:txBody>
      </p:sp>
      <p:sp>
        <p:nvSpPr>
          <p:cNvPr id="3" name="Content Placeholder 2"/>
          <p:cNvSpPr>
            <a:spLocks noGrp="1"/>
          </p:cNvSpPr>
          <p:nvPr>
            <p:ph idx="1"/>
          </p:nvPr>
        </p:nvSpPr>
        <p:spPr>
          <a:xfrm>
            <a:off x="457200" y="2667000"/>
            <a:ext cx="8229600" cy="3687763"/>
          </a:xfrm>
        </p:spPr>
        <p:txBody>
          <a:bodyPr>
            <a:normAutofit/>
          </a:bodyPr>
          <a:lstStyle/>
          <a:p>
            <a:pPr marL="566928" indent="-457200">
              <a:buFont typeface="Calibri" panose="020F050202020403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taxing authority should hold a public hearing on the final millage rates and budget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97-100 days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after certification of value.</a:t>
            </a:r>
          </a:p>
          <a:p>
            <a:pPr marL="109728" indent="0">
              <a:buNone/>
            </a:pP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Calibri" panose="020F050202020403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This final hearing should be held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two – five days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after the hearing is advertised. </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73498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b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Within Three Days of Final Hearing</a:t>
            </a:r>
          </a:p>
        </p:txBody>
      </p:sp>
      <p:sp>
        <p:nvSpPr>
          <p:cNvPr id="3" name="Content Placeholder 2"/>
          <p:cNvSpPr>
            <a:spLocks noGrp="1"/>
          </p:cNvSpPr>
          <p:nvPr>
            <p:ph idx="1"/>
          </p:nvPr>
        </p:nvSpPr>
        <p:spPr>
          <a:xfrm>
            <a:off x="533400" y="2590800"/>
            <a:ext cx="7467600" cy="3687763"/>
          </a:xfrm>
        </p:spPr>
        <p:txBody>
          <a:bodyPr>
            <a:normAutofit/>
          </a:bodyPr>
          <a:lstStyle/>
          <a:p>
            <a:pPr marL="566928" indent="-457200">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taxing authority forwards the resolution or ordinance adopting the final millage rate to the property appraiser, tax collector, and to the Department.</a:t>
            </a:r>
            <a:r>
              <a:rPr lang="en-US" sz="2400" dirty="0">
                <a:solidFill>
                  <a:schemeClr val="tx2"/>
                </a:solidFill>
                <a:highlight>
                  <a:srgbClr val="FFFF00"/>
                </a:highlight>
                <a:latin typeface="Arial" panose="020B0604020202020204" pitchFamily="34" charset="0"/>
                <a:ea typeface="Open Sans Semibold" panose="020B0706030804020204" pitchFamily="34" charset="0"/>
                <a:cs typeface="Arial" panose="020B0604020202020204" pitchFamily="34" charset="0"/>
              </a:rPr>
              <a:t> </a:t>
            </a:r>
          </a:p>
          <a:p>
            <a:pPr marL="566928" indent="-457200">
              <a:buFont typeface="Arial" panose="020B0604020202020204" pitchFamily="34" charset="0"/>
              <a:buChar char="-"/>
            </a:pPr>
            <a:endPar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When the property appraiser receives the resolution or ordinance, notification of the final millage rate is considered official.  </a:t>
            </a: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87063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b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Within 30 Days of Final Hearing</a:t>
            </a:r>
          </a:p>
        </p:txBody>
      </p:sp>
      <p:sp>
        <p:nvSpPr>
          <p:cNvPr id="3" name="Content Placeholder 2"/>
          <p:cNvSpPr>
            <a:spLocks noGrp="1"/>
          </p:cNvSpPr>
          <p:nvPr>
            <p:ph idx="1"/>
          </p:nvPr>
        </p:nvSpPr>
        <p:spPr>
          <a:xfrm>
            <a:off x="533400" y="2590800"/>
            <a:ext cx="7467600" cy="3687763"/>
          </a:xfrm>
        </p:spPr>
        <p:txBody>
          <a:bodyPr>
            <a:normAutofit fontScale="70000" lnSpcReduction="20000"/>
          </a:bodyPr>
          <a:lstStyle/>
          <a:p>
            <a:pPr marL="566928" indent="-457200">
              <a:buFont typeface="Arial" panose="020B0604020202020204" pitchFamily="34" charset="0"/>
              <a:buChar char="-"/>
            </a:pPr>
            <a:r>
              <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rPr>
              <a:t>Each taxing authority must certify compliance to the Department. </a:t>
            </a:r>
          </a:p>
          <a:p>
            <a:pPr marL="566928" indent="-457200">
              <a:buFont typeface="Arial" panose="020B0604020202020204" pitchFamily="34" charset="0"/>
              <a:buChar char="-"/>
            </a:pPr>
            <a:endPar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rPr>
              <a:t>Do not wait to certify compliance if you have not received </a:t>
            </a:r>
            <a:r>
              <a:rPr lang="en-US" sz="3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Certification of Final Taxable Value,       </a:t>
            </a:r>
            <a:r>
              <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rPr>
              <a:t>(Form DR-422) from the property appraiser.</a:t>
            </a:r>
          </a:p>
          <a:p>
            <a:pPr marL="566928" indent="-457200">
              <a:buFont typeface="Arial" panose="020B0604020202020204" pitchFamily="34" charset="0"/>
              <a:buChar char="-"/>
            </a:pPr>
            <a:endPar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rPr>
              <a:t>Complete Form DR-422 as soon as you receive it and forward it to the property appraiser. Also, send a copy to the Department’s Property Tax Oversight TRIM section.</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72884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8001000" cy="1676400"/>
          </a:xfrm>
        </p:spPr>
        <p:txBody>
          <a:bodyPr>
            <a:normAutofit/>
          </a:bodyPr>
          <a:lstStyle/>
          <a:p>
            <a:r>
              <a:rPr lang="en-US" b="1" dirty="0">
                <a:latin typeface="Calibri" panose="020F0502020204030204" pitchFamily="34" charset="0"/>
                <a:cs typeface="Calibri" panose="020F0502020204030204" pitchFamily="34" charset="0"/>
              </a:rPr>
              <a:t>TRIM Certification Forms </a:t>
            </a:r>
            <a:br>
              <a:rPr lang="en-US" b="1" dirty="0">
                <a:latin typeface="Calibri" panose="020F0502020204030204" pitchFamily="34" charset="0"/>
                <a:cs typeface="Calibri" panose="020F0502020204030204" pitchFamily="34" charset="0"/>
              </a:rPr>
            </a:br>
            <a:endParaRPr lang="en-US" sz="31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116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Certification Forms</a:t>
            </a:r>
            <a:endPar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533400" y="2286000"/>
            <a:ext cx="7467600" cy="3687763"/>
          </a:xfrm>
        </p:spPr>
        <p:txBody>
          <a:bodyPr>
            <a:normAutofit fontScale="92500" lnSpcReduction="10000"/>
          </a:bodyPr>
          <a:lstStyle/>
          <a:p>
            <a:pPr marL="566928" indent="-457200"/>
            <a:r>
              <a:rPr lang="en-US" sz="26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Certification of Taxable Value</a:t>
            </a: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(Form DR-420)</a:t>
            </a:r>
          </a:p>
          <a:p>
            <a:pPr marL="566928" indent="-457200"/>
            <a:r>
              <a:rPr lang="en-US" sz="26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Certification of Voted Debt Millage</a:t>
            </a: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(Form DR-420DEBT) </a:t>
            </a:r>
          </a:p>
          <a:p>
            <a:pPr marL="566928" indent="-457200"/>
            <a:r>
              <a:rPr lang="en-US" sz="26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Tax Increment Adjustment Worksheet</a:t>
            </a: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(Form DR-420TIF)</a:t>
            </a:r>
          </a:p>
          <a:p>
            <a:pPr marL="566928" indent="-457200"/>
            <a:r>
              <a:rPr lang="en-US" sz="26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Maximum Millage Levy Calculation Preliminary Disclosure</a:t>
            </a: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(Form DR-420MM-P) </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813998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98" y="1676400"/>
            <a:ext cx="3886200" cy="1143000"/>
          </a:xfrm>
        </p:spPr>
        <p:txBody>
          <a:bodyPr>
            <a:normAutofit fontScale="90000"/>
          </a:bodyPr>
          <a:lstStyle/>
          <a:p>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Taxable Value </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DR-420)</a:t>
            </a:r>
            <a:endPar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73930" y="3187519"/>
            <a:ext cx="3980468" cy="3213281"/>
          </a:xfrm>
        </p:spPr>
        <p:txBody>
          <a:bodyPr>
            <a:normAutofit fontScale="92500" lnSpcReduction="20000"/>
          </a:bodyPr>
          <a:lstStyle/>
          <a:p>
            <a:pPr marL="109728" indent="0">
              <a:buNone/>
            </a:pPr>
            <a:r>
              <a:rPr lang="en-US" sz="26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July 1 </a:t>
            </a:r>
            <a:endPar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PA certifies initial values.</a:t>
            </a: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TA:</a:t>
            </a:r>
          </a:p>
          <a:p>
            <a:pPr marL="966978" lvl="1"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Enters prior year millage rate</a:t>
            </a:r>
          </a:p>
          <a:p>
            <a:pPr marL="966978" lvl="1"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Calculates rolled-back rate</a:t>
            </a:r>
          </a:p>
          <a:p>
            <a:pPr marL="966978" lvl="1"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Enters proposed millage rate</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9600" y="1524000"/>
            <a:ext cx="3481394" cy="4876800"/>
          </a:xfrm>
          <a:prstGeom prst="rect">
            <a:avLst/>
          </a:prstGeom>
          <a:noFill/>
          <a:ln>
            <a:noFill/>
          </a:ln>
          <a:effectLst>
            <a:glow rad="63500">
              <a:sysClr val="windowText" lastClr="000000">
                <a:alpha val="50000"/>
              </a:sys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14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98" y="1676400"/>
            <a:ext cx="3886200" cy="1143000"/>
          </a:xfrm>
        </p:spPr>
        <p:txBody>
          <a:bodyPr>
            <a:normAutofit fontScale="90000"/>
          </a:bodyPr>
          <a:lstStyle/>
          <a:p>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Taxable Value </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DR-420)</a:t>
            </a:r>
            <a:endPar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73930" y="3187519"/>
            <a:ext cx="3980468" cy="3213281"/>
          </a:xfrm>
        </p:spPr>
        <p:txBody>
          <a:bodyPr>
            <a:normAutofit fontScale="92500" lnSpcReduction="20000"/>
          </a:bodyPr>
          <a:lstStyle/>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TA:  </a:t>
            </a:r>
          </a:p>
          <a:p>
            <a:pPr marL="966978" lvl="1"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Calculates percentage change of rolled-back rate</a:t>
            </a:r>
          </a:p>
          <a:p>
            <a:pPr marL="966978" lvl="1"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Enters tentative budget hearing</a:t>
            </a:r>
          </a:p>
          <a:p>
            <a:pPr marL="966978" lvl="1"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Returns completed form within </a:t>
            </a:r>
            <a:r>
              <a:rPr lang="en-US" sz="26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35 days </a:t>
            </a: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of certification</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6" b="5202"/>
          <a:stretch/>
        </p:blipFill>
        <p:spPr bwMode="auto">
          <a:xfrm>
            <a:off x="4354398" y="1524000"/>
            <a:ext cx="3494202" cy="496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77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00" y="1600200"/>
            <a:ext cx="4180002" cy="1143000"/>
          </a:xfrm>
        </p:spPr>
        <p:txBody>
          <a:bodyPr>
            <a:noAutofit/>
          </a:bodyPr>
          <a:lstStyle/>
          <a:p>
            <a:r>
              <a:rPr lang="en-US" sz="32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a:t>
            </a:r>
            <a:br>
              <a:rPr lang="en-US" sz="32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2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Voted Debt Millage </a:t>
            </a:r>
            <a:r>
              <a:rPr lang="en-US" sz="32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DR-420DEBT)</a:t>
            </a:r>
            <a:endParaRPr lang="en-US" sz="32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71134" y="3048000"/>
            <a:ext cx="3980468" cy="3213281"/>
          </a:xfrm>
        </p:spPr>
        <p:txBody>
          <a:bodyPr>
            <a:normAutofit fontScale="92500" lnSpcReduction="10000"/>
          </a:bodyPr>
          <a:lstStyle/>
          <a:p>
            <a:pPr marL="109728" indent="0">
              <a:buNone/>
            </a:pPr>
            <a:r>
              <a:rPr lang="en-US" sz="26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July 1 </a:t>
            </a: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PA certifies initial values.</a:t>
            </a:r>
          </a:p>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TA: </a:t>
            </a:r>
          </a:p>
          <a:p>
            <a:pPr marL="966978" lvl="1"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Completes either line 5 or line 6</a:t>
            </a:r>
          </a:p>
          <a:p>
            <a:pPr marL="966978" lvl="1"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Returns completed form within </a:t>
            </a:r>
            <a:r>
              <a:rPr lang="en-US" sz="26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35 days </a:t>
            </a: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of certification</a:t>
            </a:r>
          </a:p>
          <a:p>
            <a:pPr marL="509778" lvl="1" indent="0">
              <a:buNone/>
            </a:pPr>
            <a:endParaRPr lang="en-US" sz="2700" dirty="0">
              <a:latin typeface="Arial" panose="020B0604020202020204" pitchFamily="34" charset="0"/>
              <a:ea typeface="Open Sans Semibold" panose="020B0706030804020204" pitchFamily="34" charset="0"/>
              <a:cs typeface="Arial" panose="020B0604020202020204" pitchFamily="34" charset="0"/>
            </a:endParaRP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91000" y="1555562"/>
            <a:ext cx="3749510" cy="485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3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Overview </a:t>
            </a:r>
          </a:p>
        </p:txBody>
      </p:sp>
      <p:sp>
        <p:nvSpPr>
          <p:cNvPr id="3" name="Content Placeholder 2"/>
          <p:cNvSpPr>
            <a:spLocks noGrp="1"/>
          </p:cNvSpPr>
          <p:nvPr>
            <p:ph idx="1"/>
          </p:nvPr>
        </p:nvSpPr>
        <p:spPr>
          <a:xfrm>
            <a:off x="457200" y="2209800"/>
            <a:ext cx="8229600" cy="3916363"/>
          </a:xfrm>
        </p:spPr>
        <p:txBody>
          <a:bodyPr>
            <a:normAutofit fontScale="92500" lnSpcReduction="20000"/>
          </a:bodyPr>
          <a:lstStyle/>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Introduction</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Timetable</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Certification Forms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Maximum Millage</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Hearing Requirements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Advertising Requirements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Resolutions/Ordinances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Certifying Compliance to the Department</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2020 Top Infractions and Violations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Compliance Contacts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55745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00200"/>
            <a:ext cx="4907437" cy="1143000"/>
          </a:xfrm>
        </p:spPr>
        <p:txBody>
          <a:bodyPr>
            <a:noAutofit/>
          </a:bodyPr>
          <a:lstStyle/>
          <a:p>
            <a:r>
              <a:rPr lang="en-US" sz="31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Tax Increment </a:t>
            </a:r>
            <a:br>
              <a:rPr lang="en-US" sz="31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1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Adjustment Worksheet </a:t>
            </a:r>
            <a:r>
              <a:rPr lang="en-US" sz="31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DR-420TIF)</a:t>
            </a:r>
            <a:endParaRPr lang="en-US" sz="31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81000" y="2869474"/>
            <a:ext cx="3810000" cy="2895601"/>
          </a:xfrm>
        </p:spPr>
        <p:txBody>
          <a:bodyPr>
            <a:noAutofit/>
          </a:bodyPr>
          <a:lstStyle/>
          <a:p>
            <a:pPr marL="109728" indent="0">
              <a:spcBef>
                <a:spcPts val="0"/>
              </a:spcBef>
              <a:buNone/>
            </a:pPr>
            <a:r>
              <a:rPr lang="en-US" sz="2400" b="1" dirty="0">
                <a:solidFill>
                  <a:schemeClr val="tx2"/>
                </a:solidFill>
                <a:latin typeface="Arial" panose="020B0604020202020204" pitchFamily="34" charset="0"/>
                <a:cs typeface="Arial" panose="020B0604020202020204" pitchFamily="34" charset="0"/>
              </a:rPr>
              <a:t>July 1</a:t>
            </a:r>
            <a:r>
              <a:rPr lang="en-US" sz="2400" dirty="0">
                <a:solidFill>
                  <a:schemeClr val="tx2"/>
                </a:solidFill>
                <a:latin typeface="Arial" panose="020B0604020202020204" pitchFamily="34" charset="0"/>
                <a:cs typeface="Arial" panose="020B0604020202020204" pitchFamily="34" charset="0"/>
              </a:rPr>
              <a:t> </a:t>
            </a:r>
          </a:p>
          <a:p>
            <a:pPr marL="452628">
              <a:spcBef>
                <a:spcPts val="0"/>
              </a:spcBef>
              <a:buFontTx/>
              <a:buChar char="-"/>
            </a:pPr>
            <a:r>
              <a:rPr lang="en-US" sz="2400" dirty="0">
                <a:solidFill>
                  <a:schemeClr val="tx2"/>
                </a:solidFill>
                <a:latin typeface="Arial" panose="020B0604020202020204" pitchFamily="34" charset="0"/>
                <a:cs typeface="Arial" panose="020B0604020202020204" pitchFamily="34" charset="0"/>
              </a:rPr>
              <a:t>PA certifies values.</a:t>
            </a:r>
          </a:p>
          <a:p>
            <a:pPr marL="452628">
              <a:spcBef>
                <a:spcPts val="0"/>
              </a:spcBef>
              <a:buFontTx/>
              <a:buChar char="-"/>
            </a:pPr>
            <a:r>
              <a:rPr lang="en-US" sz="2400" dirty="0">
                <a:solidFill>
                  <a:schemeClr val="tx2"/>
                </a:solidFill>
                <a:latin typeface="Arial" panose="020B0604020202020204" pitchFamily="34" charset="0"/>
                <a:cs typeface="Arial" panose="020B0604020202020204" pitchFamily="34" charset="0"/>
              </a:rPr>
              <a:t>TA:</a:t>
            </a:r>
          </a:p>
          <a:p>
            <a:pPr marL="966978" lvl="1" indent="-457200">
              <a:spcBef>
                <a:spcPts val="0"/>
              </a:spcBef>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Completes either line 6 or line 7</a:t>
            </a:r>
          </a:p>
          <a:p>
            <a:pPr marL="966978" lvl="1" indent="-457200">
              <a:spcBef>
                <a:spcPts val="0"/>
              </a:spcBef>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Returns completed form within 35 days of certification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9600" y="1447800"/>
            <a:ext cx="3657600" cy="4876800"/>
          </a:xfrm>
          <a:prstGeom prst="rect">
            <a:avLst/>
          </a:prstGeom>
          <a:noFill/>
          <a:ln>
            <a:noFill/>
          </a:ln>
          <a:effectLst>
            <a:glow rad="63500">
              <a:sysClr val="windowText" lastClr="000000">
                <a:lumMod val="95000"/>
                <a:lumOff val="5000"/>
                <a:alpha val="40000"/>
              </a:sys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96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52600"/>
            <a:ext cx="4907437" cy="1143000"/>
          </a:xfrm>
        </p:spPr>
        <p:txBody>
          <a:bodyPr>
            <a:normAutofit fontScale="90000"/>
          </a:bodyPr>
          <a:lstStyle/>
          <a:p>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Maximum Millage </a:t>
            </a:r>
            <a:b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Preliminary Disclosure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DR-420MM-P)</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59770" y="3216897"/>
            <a:ext cx="3810000" cy="2895601"/>
          </a:xfrm>
        </p:spPr>
        <p:txBody>
          <a:bodyPr>
            <a:normAutofit/>
          </a:bodyPr>
          <a:lstStyle/>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Enter current year proposed millage</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millage rate determines the type of vote needed to adopt millage</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57051" y="1723534"/>
            <a:ext cx="3543947" cy="458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43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52600"/>
            <a:ext cx="4907437" cy="1143000"/>
          </a:xfrm>
        </p:spPr>
        <p:txBody>
          <a:bodyPr>
            <a:noAutofit/>
          </a:bodyPr>
          <a:lstStyle/>
          <a:p>
            <a:r>
              <a:rPr lang="en-US" sz="32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Maximum Millage </a:t>
            </a:r>
            <a:br>
              <a:rPr lang="en-US" sz="32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2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Preliminary Disclosure </a:t>
            </a:r>
            <a:r>
              <a:rPr lang="en-US" sz="32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DR-420MM-P</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59770" y="3216897"/>
            <a:ext cx="3810000" cy="2895601"/>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Line 25 determines compliance with maximum millage laws.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343400" y="1447800"/>
            <a:ext cx="3733798" cy="4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21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Property Taxes</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DR-474)</a:t>
            </a:r>
            <a:endPar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706" t="1" r="3680" b="20475"/>
          <a:stretch/>
        </p:blipFill>
        <p:spPr bwMode="auto">
          <a:xfrm>
            <a:off x="1714500" y="2467062"/>
            <a:ext cx="5715000" cy="414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55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fontScale="90000"/>
          </a:bodyPr>
          <a:lstStyle/>
          <a:p>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Property Taxes Correction</a:t>
            </a:r>
            <a:endPar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2328069" y="2514600"/>
            <a:ext cx="4487862" cy="405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77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600"/>
            <a:ext cx="7772400" cy="1470025"/>
          </a:xfrm>
        </p:spPr>
        <p:txBody>
          <a:bodyPr>
            <a:normAutofit/>
          </a:bodyPr>
          <a:lstStyle/>
          <a:p>
            <a:r>
              <a:rPr lang="en-US" b="1" dirty="0"/>
              <a:t>Maximum Millage </a:t>
            </a:r>
          </a:p>
        </p:txBody>
      </p:sp>
    </p:spTree>
    <p:extLst>
      <p:ext uri="{BB962C8B-B14F-4D97-AF65-F5344CB8AC3E}">
        <p14:creationId xmlns:p14="http://schemas.microsoft.com/office/powerpoint/2010/main" val="165806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Maximum Millage</a:t>
            </a:r>
            <a:endPar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460171"/>
            <a:ext cx="7772400" cy="3687763"/>
          </a:xfrm>
        </p:spPr>
        <p:txBody>
          <a:bodyPr>
            <a:normAutofit/>
          </a:bodyPr>
          <a:lstStyle/>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Local governments must conform to the maximum millage limitation statutory requirements by adopting a millage rate through a vote that is one of the following:</a:t>
            </a:r>
          </a:p>
          <a:p>
            <a:pPr marL="566928" indent="-457200"/>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Majority vote</a:t>
            </a:r>
          </a:p>
          <a:p>
            <a:pPr marL="566928" indent="-457200"/>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Two-thirds  </a:t>
            </a:r>
          </a:p>
          <a:p>
            <a:pPr marL="566928" indent="-457200"/>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Unanimous vote </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573055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9" y="1828800"/>
            <a:ext cx="4907437" cy="1143000"/>
          </a:xfrm>
        </p:spPr>
        <p:txBody>
          <a:bodyPr>
            <a:normAutofit fontScale="90000"/>
          </a:bodyPr>
          <a:lstStyle/>
          <a:p>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Maximum Millage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Final Disclosure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DR-420MM)</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272955" y="3408028"/>
            <a:ext cx="3983630" cy="3107703"/>
          </a:xfrm>
        </p:spPr>
        <p:txBody>
          <a:bodyPr>
            <a:normAutofit/>
          </a:bodyPr>
          <a:lstStyle/>
          <a:p>
            <a:pPr marL="566928" indent="-457200"/>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Enter current year adopted millage</a:t>
            </a:r>
          </a:p>
          <a:p>
            <a:pPr marL="566928" indent="-457200"/>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millage rate determines the type of vote needed to adopt millage</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219000" y="1600200"/>
            <a:ext cx="3745127" cy="484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068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8" y="1752600"/>
            <a:ext cx="4907437" cy="1143000"/>
          </a:xfrm>
        </p:spPr>
        <p:txBody>
          <a:bodyPr>
            <a:normAutofit fontScale="90000"/>
          </a:bodyPr>
          <a:lstStyle/>
          <a:p>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Maximum Millage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Final Disclosure </a:t>
            </a:r>
            <a:b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DR-420MM)</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59770" y="3216897"/>
            <a:ext cx="3983630" cy="3107703"/>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Line 25 determines compliance with maximum millage laws.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5" name="Content Placeholder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219000" y="1600200"/>
            <a:ext cx="3745128"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892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78" y="1472268"/>
            <a:ext cx="4907437" cy="1143000"/>
          </a:xfrm>
        </p:spPr>
        <p:txBody>
          <a:bodyPr>
            <a:normAutofit fontScale="90000"/>
          </a:bodyPr>
          <a:lstStyle/>
          <a:p>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Vote Record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DR-487V)</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59770" y="2819400"/>
            <a:ext cx="3755030" cy="3107703"/>
          </a:xfrm>
        </p:spPr>
        <p:txBody>
          <a:bodyPr>
            <a:normAutofit/>
          </a:bodyPr>
          <a:lstStyle/>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be completed with the DR-420MM</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List all board members and how they voted</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4800" y="1447800"/>
            <a:ext cx="388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48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Introduction</a:t>
            </a:r>
          </a:p>
        </p:txBody>
      </p:sp>
      <p:sp>
        <p:nvSpPr>
          <p:cNvPr id="3" name="Content Placeholder 2"/>
          <p:cNvSpPr>
            <a:spLocks noGrp="1"/>
          </p:cNvSpPr>
          <p:nvPr>
            <p:ph idx="1"/>
          </p:nvPr>
        </p:nvSpPr>
        <p:spPr>
          <a:xfrm>
            <a:off x="533400" y="2438400"/>
            <a:ext cx="8229600" cy="3687763"/>
          </a:xfrm>
        </p:spPr>
        <p:txBody>
          <a:bodyPr>
            <a:normAutofit/>
          </a:bodyPr>
          <a:lstStyle/>
          <a:p>
            <a:pPr marL="566928" indent="-457200"/>
            <a:r>
              <a:rPr lang="en-US" sz="2400" dirty="0">
                <a:solidFill>
                  <a:srgbClr val="163962"/>
                </a:solidFill>
                <a:latin typeface="Arial" panose="020B0604020202020204" pitchFamily="34" charset="0"/>
                <a:cs typeface="Arial" panose="020B0604020202020204" pitchFamily="34" charset="0"/>
              </a:rPr>
              <a:t>TRIM process and the public</a:t>
            </a:r>
          </a:p>
          <a:p>
            <a:pPr marL="566928" indent="-457200"/>
            <a:r>
              <a:rPr lang="en-US" sz="2400" dirty="0">
                <a:solidFill>
                  <a:srgbClr val="163962"/>
                </a:solidFill>
                <a:latin typeface="Arial" panose="020B0604020202020204" pitchFamily="34" charset="0"/>
                <a:cs typeface="Arial" panose="020B0604020202020204" pitchFamily="34" charset="0"/>
              </a:rPr>
              <a:t>Chapter 200, Florida Statutes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625137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8" y="1752600"/>
            <a:ext cx="4907437" cy="1143000"/>
          </a:xfrm>
        </p:spPr>
        <p:txBody>
          <a:bodyPr>
            <a:normAutofit fontScale="90000"/>
          </a:bodyPr>
          <a:lstStyle/>
          <a:p>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Final Taxable Value</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DR-422)</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59770" y="3216897"/>
            <a:ext cx="3755030" cy="3107703"/>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PA certifies final taxable value.</a:t>
            </a:r>
          </a:p>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TA enters final millage rate.</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122" y="1447800"/>
            <a:ext cx="3696878" cy="515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93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8" y="1752600"/>
            <a:ext cx="4907437" cy="1143000"/>
          </a:xfrm>
        </p:spPr>
        <p:txBody>
          <a:bodyPr>
            <a:normAutofit fontScale="90000"/>
          </a:bodyPr>
          <a:lstStyle/>
          <a:p>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Final Taxable Value</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DR-422)</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87255" y="3276600"/>
            <a:ext cx="3755030" cy="3107703"/>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taxing authority may adjust the millage rate. </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43400" y="1524000"/>
            <a:ext cx="3681844" cy="47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678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4331233" cy="1143000"/>
          </a:xfrm>
        </p:spPr>
        <p:txBody>
          <a:bodyPr>
            <a:normAutofit fontScale="90000"/>
          </a:bodyPr>
          <a:lstStyle/>
          <a:p>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Final Voted Debt Millage </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DR-422DEBT)</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497613" y="3657600"/>
            <a:ext cx="3879945" cy="2650503"/>
          </a:xfrm>
        </p:spPr>
        <p:txBody>
          <a:bodyPr>
            <a:normAutofit/>
          </a:bodyPr>
          <a:lstStyle/>
          <a:p>
            <a:pPr marL="109728" indent="0">
              <a:spcBef>
                <a:spcPts val="0"/>
              </a:spcBef>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PA certifies final taxable value.</a:t>
            </a:r>
          </a:p>
          <a:p>
            <a:pPr marL="109728" indent="0">
              <a:spcBef>
                <a:spcPts val="0"/>
              </a:spcBef>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TA enters: </a:t>
            </a:r>
          </a:p>
          <a:p>
            <a:pPr marL="966978" lvl="1" indent="-457200">
              <a:spcBef>
                <a:spcPts val="0"/>
              </a:spcBef>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Final millage rate</a:t>
            </a:r>
          </a:p>
          <a:p>
            <a:pPr marL="966978" lvl="1" indent="-457200">
              <a:spcBef>
                <a:spcPts val="0"/>
              </a:spcBef>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Adjusted millage rate</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9600" y="1447800"/>
            <a:ext cx="3547242" cy="5015455"/>
          </a:xfrm>
          <a:prstGeom prst="rect">
            <a:avLst/>
          </a:prstGeom>
          <a:noFill/>
          <a:ln>
            <a:noFill/>
          </a:ln>
          <a:effectLst>
            <a:glow rad="76200">
              <a:srgbClr val="DBF5F9">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639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1470025"/>
          </a:xfrm>
        </p:spPr>
        <p:txBody>
          <a:bodyPr>
            <a:normAutofit/>
          </a:bodyPr>
          <a:lstStyle/>
          <a:p>
            <a:r>
              <a:rPr lang="en-US" b="1" dirty="0">
                <a:solidFill>
                  <a:schemeClr val="tx2"/>
                </a:solidFill>
                <a:latin typeface="Calibri" panose="020F0502020204030204" pitchFamily="34" charset="0"/>
                <a:cs typeface="Calibri" panose="020F0502020204030204" pitchFamily="34" charset="0"/>
              </a:rPr>
              <a:t>TRIM Hearing Requirements </a:t>
            </a:r>
          </a:p>
        </p:txBody>
      </p:sp>
    </p:spTree>
    <p:extLst>
      <p:ext uri="{BB962C8B-B14F-4D97-AF65-F5344CB8AC3E}">
        <p14:creationId xmlns:p14="http://schemas.microsoft.com/office/powerpoint/2010/main" val="3366022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 </a:t>
            </a:r>
            <a:endPar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85800" y="2684477"/>
            <a:ext cx="7467600" cy="3687763"/>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Taxing authorities must hold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two</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public hearings to adopt a millage rate and budget.</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1296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Scheduling and Advertising Hearing</a:t>
            </a:r>
          </a:p>
        </p:txBody>
      </p:sp>
      <p:sp>
        <p:nvSpPr>
          <p:cNvPr id="3" name="Content Placeholder 2"/>
          <p:cNvSpPr>
            <a:spLocks noGrp="1"/>
          </p:cNvSpPr>
          <p:nvPr>
            <p:ph idx="1"/>
          </p:nvPr>
        </p:nvSpPr>
        <p:spPr>
          <a:xfrm>
            <a:off x="838200" y="2819400"/>
            <a:ext cx="7467600" cy="3687763"/>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TRIM hearings may be held: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Monday – Friday after 5:00 p.m.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Any time on Saturday</a:t>
            </a:r>
          </a:p>
          <a:p>
            <a:pPr marL="566928" indent="-457200"/>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Never</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on Sunday</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192033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Scheduling and Advertising Hearing</a:t>
            </a:r>
          </a:p>
        </p:txBody>
      </p:sp>
      <p:sp>
        <p:nvSpPr>
          <p:cNvPr id="3" name="Content Placeholder 2"/>
          <p:cNvSpPr>
            <a:spLocks noGrp="1"/>
          </p:cNvSpPr>
          <p:nvPr>
            <p:ph idx="1"/>
          </p:nvPr>
        </p:nvSpPr>
        <p:spPr>
          <a:xfrm>
            <a:off x="838200" y="2819400"/>
            <a:ext cx="7086600" cy="2895599"/>
          </a:xfrm>
        </p:spPr>
        <p:txBody>
          <a:bodyPr>
            <a:normAutofit fontScale="85000" lnSpcReduction="20000"/>
          </a:bodyPr>
          <a:lstStyle/>
          <a:p>
            <a:pPr marL="566928" indent="-457200">
              <a:spcBef>
                <a:spcPts val="600"/>
              </a:spcBef>
              <a:buFont typeface="Arial" panose="020B0604020202020204" pitchFamily="34" charset="0"/>
              <a:buChar char="−"/>
            </a:pPr>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school board has first priority of a hearing date.</a:t>
            </a:r>
            <a:b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endPar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spcBef>
                <a:spcPts val="600"/>
              </a:spcBef>
              <a:buFont typeface="Arial" panose="020B0604020202020204" pitchFamily="34" charset="0"/>
              <a:buChar char="−"/>
            </a:pPr>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board of County Commissioners (BOCC) has second choice.</a:t>
            </a:r>
            <a:b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endPar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spcBef>
                <a:spcPts val="600"/>
              </a:spcBef>
              <a:buFont typeface="Arial" panose="020B0604020202020204" pitchFamily="34" charset="0"/>
              <a:buChar char="−"/>
            </a:pPr>
            <a:r>
              <a:rPr lang="en-US" sz="2800" dirty="0">
                <a:solidFill>
                  <a:schemeClr val="tx2"/>
                </a:solidFill>
                <a:latin typeface="Arial" panose="020B0604020202020204" pitchFamily="34" charset="0"/>
                <a:ea typeface="Open Sans Semibold" panose="020B0706030804020204" pitchFamily="34" charset="0"/>
                <a:cs typeface="Arial" panose="020B0604020202020204" pitchFamily="34" charset="0"/>
              </a:rPr>
              <a:t>No other taxing authority in the county can hold a hearing on the same date as the school board or BOCC.</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117878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Scheduling and Advertising Hearing</a:t>
            </a:r>
          </a:p>
        </p:txBody>
      </p:sp>
      <p:sp>
        <p:nvSpPr>
          <p:cNvPr id="3" name="Content Placeholder 2"/>
          <p:cNvSpPr>
            <a:spLocks noGrp="1"/>
          </p:cNvSpPr>
          <p:nvPr>
            <p:ph idx="1"/>
          </p:nvPr>
        </p:nvSpPr>
        <p:spPr>
          <a:xfrm>
            <a:off x="838200" y="2819401"/>
            <a:ext cx="7086600" cy="3352800"/>
          </a:xfrm>
        </p:spPr>
        <p:txBody>
          <a:bodyPr>
            <a:normAutofit/>
          </a:bodyPr>
          <a:lstStyle/>
          <a:p>
            <a:pPr marL="566928" indent="-457200">
              <a:spcBef>
                <a:spcPts val="1200"/>
              </a:spcBef>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tentative TRIM hearing is advertised on the TRIM notice.</a:t>
            </a:r>
          </a:p>
          <a:p>
            <a:pPr marL="566928" indent="-457200">
              <a:spcBef>
                <a:spcPts val="1200"/>
              </a:spcBef>
              <a:buFont typeface="Arial" panose="020B0604020202020204" pitchFamily="34" charset="0"/>
              <a:buChar char="-"/>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final hearing must be advertised within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15 days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of adopting the tentative millage and budget.</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969796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838200" y="2819401"/>
            <a:ext cx="7086600" cy="3352800"/>
          </a:xfrm>
        </p:spPr>
        <p:txBody>
          <a:bodyPr>
            <a:normAutofit/>
          </a:bodyPr>
          <a:lstStyle/>
          <a:p>
            <a:pPr marL="109728" indent="0">
              <a:spcBef>
                <a:spcPts val="1200"/>
              </a:spcBef>
              <a:buNone/>
            </a:pPr>
            <a:r>
              <a:rPr lang="en-US" sz="2400" dirty="0">
                <a:solidFill>
                  <a:schemeClr val="tx2"/>
                </a:solidFill>
                <a:latin typeface="Arial" panose="020B0604020202020204" pitchFamily="34" charset="0"/>
                <a:cs typeface="Arial" panose="020B0604020202020204" pitchFamily="34" charset="0"/>
              </a:rPr>
              <a:t>The first issues discussed will be:</a:t>
            </a:r>
          </a:p>
          <a:p>
            <a:pPr marL="566928" indent="-457200">
              <a:spcBef>
                <a:spcPts val="1200"/>
              </a:spcBef>
            </a:pPr>
            <a:r>
              <a:rPr lang="en-US" sz="2400" dirty="0">
                <a:solidFill>
                  <a:schemeClr val="tx2"/>
                </a:solidFill>
                <a:latin typeface="Arial" panose="020B0604020202020204" pitchFamily="34" charset="0"/>
                <a:cs typeface="Arial" panose="020B0604020202020204" pitchFamily="34" charset="0"/>
              </a:rPr>
              <a:t>Percentage increase in millage over the rolled-back rate necessary to fund the budget, if any</a:t>
            </a:r>
          </a:p>
          <a:p>
            <a:pPr marL="566928" indent="-457200">
              <a:spcBef>
                <a:spcPts val="1200"/>
              </a:spcBef>
            </a:pPr>
            <a:r>
              <a:rPr lang="en-US" sz="2400" dirty="0">
                <a:solidFill>
                  <a:schemeClr val="tx2"/>
                </a:solidFill>
                <a:latin typeface="Arial" panose="020B0604020202020204" pitchFamily="34" charset="0"/>
                <a:cs typeface="Arial" panose="020B0604020202020204" pitchFamily="34" charset="0"/>
              </a:rPr>
              <a:t>Specific reasons why ad valorem tax revenues are increasing</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878478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838200" y="2819401"/>
            <a:ext cx="7086600" cy="3352800"/>
          </a:xfrm>
        </p:spPr>
        <p:txBody>
          <a:bodyPr>
            <a:normAutofit/>
          </a:bodyPr>
          <a:lstStyle/>
          <a:p>
            <a:pPr marL="566928" indent="-457200">
              <a:spcBef>
                <a:spcPts val="1200"/>
              </a:spcBef>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general public may speak and ask questions before the governing body adopts any measures. </a:t>
            </a:r>
          </a:p>
          <a:p>
            <a:pPr marL="566928" indent="-457200">
              <a:spcBef>
                <a:spcPts val="1200"/>
              </a:spcBef>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governing body must adopt its tentative or final millage rate before adopting its tentative or final budget. </a:t>
            </a:r>
          </a:p>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r>
              <a:rPr lang="en-US" sz="2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Adopt millage first; adopt budget second.</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44967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1470025"/>
          </a:xfrm>
        </p:spPr>
        <p:txBody>
          <a:bodyPr/>
          <a:lstStyle/>
          <a:p>
            <a:r>
              <a:rPr lang="en-US" b="1" dirty="0">
                <a:latin typeface="Calibri" panose="020F0502020204030204" pitchFamily="34" charset="0"/>
                <a:cs typeface="Calibri" panose="020F0502020204030204" pitchFamily="34" charset="0"/>
              </a:rPr>
              <a:t>TRIM Timetable </a:t>
            </a:r>
          </a:p>
        </p:txBody>
      </p:sp>
    </p:spTree>
    <p:extLst>
      <p:ext uri="{BB962C8B-B14F-4D97-AF65-F5344CB8AC3E}">
        <p14:creationId xmlns:p14="http://schemas.microsoft.com/office/powerpoint/2010/main" val="2176688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838200" y="2819401"/>
            <a:ext cx="7086600" cy="3352800"/>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Each taxing authority levying a millage rate must publicly announce, before adopting the millage resolution: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taxing authority’s name</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rolled-back rate</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percentage increase over the rolled-back rate</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millage rate to be levied</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233984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838200" y="2590800"/>
            <a:ext cx="7086600" cy="3962400"/>
          </a:xfrm>
        </p:spPr>
        <p:txBody>
          <a:bodyPr>
            <a:normAutofit fontScale="92500" lnSpcReduction="10000"/>
          </a:bodyPr>
          <a:lstStyle/>
          <a:p>
            <a:pPr marL="566928"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tentative millage rate cannot exceed the proposed millage rate unless the property appraiser mails each taxpayer a revised TRIM notice at the taxing authority’s expense.</a:t>
            </a:r>
          </a:p>
          <a:p>
            <a:pPr marL="566928" indent="-457200"/>
            <a:endPar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final millage rate cannot exceed the tentatively adopted millage rate. </a:t>
            </a:r>
          </a:p>
          <a:p>
            <a:pPr marL="109728" indent="0">
              <a:buNone/>
            </a:pPr>
            <a:endPar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566928"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TRIM process must be completed within 101 days.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726790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Hearing Information</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At the Hearing</a:t>
            </a:r>
          </a:p>
        </p:txBody>
      </p:sp>
      <p:sp>
        <p:nvSpPr>
          <p:cNvPr id="3" name="Content Placeholder 2"/>
          <p:cNvSpPr>
            <a:spLocks noGrp="1"/>
          </p:cNvSpPr>
          <p:nvPr>
            <p:ph idx="1"/>
          </p:nvPr>
        </p:nvSpPr>
        <p:spPr>
          <a:xfrm>
            <a:off x="838200" y="3048000"/>
            <a:ext cx="7086600" cy="3352800"/>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taxing authority cannot levy any millage until its governing board has approved a resolution or ordinance.</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812773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r>
              <a:rPr lang="en-US" sz="36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Executive Order for State of Emergency</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85800" y="2133600"/>
            <a:ext cx="7467600" cy="3429000"/>
          </a:xfrm>
        </p:spPr>
        <p:txBody>
          <a:bodyPr>
            <a:normAutofit fontScale="25000" lnSpcReduction="20000"/>
          </a:bodyPr>
          <a:lstStyle/>
          <a:p>
            <a:pPr marL="0" indent="0">
              <a:buNone/>
            </a:pPr>
            <a:r>
              <a:rPr lang="en-US" sz="9600" b="1" dirty="0"/>
              <a:t>Executive Order</a:t>
            </a:r>
          </a:p>
          <a:p>
            <a:pPr marL="0" indent="0">
              <a:buNone/>
            </a:pPr>
            <a:r>
              <a:rPr lang="en-US" sz="9600" dirty="0">
                <a:latin typeface="Arial" panose="020B0604020202020204" pitchFamily="34" charset="0"/>
                <a:cs typeface="Arial" panose="020B0604020202020204" pitchFamily="34" charset="0"/>
              </a:rPr>
              <a:t>In the event of a state of emergency, declared because of an imminent tropical storm, hurricane, or other calamity, the governor of the State of Florida will issue an executive order. The executive order will provide pertinent information and guidance, such as:</a:t>
            </a:r>
          </a:p>
          <a:p>
            <a:pPr lvl="0"/>
            <a:r>
              <a:rPr lang="en-US" sz="9600" dirty="0">
                <a:latin typeface="Arial" panose="020B0604020202020204" pitchFamily="34" charset="0"/>
                <a:cs typeface="Arial" panose="020B0604020202020204" pitchFamily="34" charset="0"/>
              </a:rPr>
              <a:t>A list of the counties or areas impacted by the emergency event</a:t>
            </a:r>
          </a:p>
          <a:p>
            <a:pPr lvl="0"/>
            <a:r>
              <a:rPr lang="en-US" sz="9600" dirty="0">
                <a:latin typeface="Arial" panose="020B0604020202020204" pitchFamily="34" charset="0"/>
                <a:cs typeface="Arial" panose="020B0604020202020204" pitchFamily="34" charset="0"/>
              </a:rPr>
              <a:t>Suspension of the effect of any statute, rule, or order that would prevent, hinder, or delay any action necessary to cope with the emergency</a:t>
            </a:r>
          </a:p>
          <a:p>
            <a:pPr marL="0" indent="0">
              <a:buNone/>
            </a:pPr>
            <a:r>
              <a:rPr lang="en-US" sz="9600" dirty="0">
                <a:latin typeface="Arial" panose="020B0604020202020204" pitchFamily="34" charset="0"/>
                <a:cs typeface="Arial" panose="020B0604020202020204" pitchFamily="34" charset="0"/>
              </a:rPr>
              <a:t> </a:t>
            </a:r>
          </a:p>
          <a:p>
            <a:pPr marL="109728" indent="0">
              <a:buNone/>
            </a:pPr>
            <a:endParaRPr lang="en-US" sz="1200"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4224280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D2BB7-6EDA-429D-8447-72DBF5070395}"/>
              </a:ext>
            </a:extLst>
          </p:cNvPr>
          <p:cNvSpPr>
            <a:spLocks noGrp="1"/>
          </p:cNvSpPr>
          <p:nvPr>
            <p:ph type="title"/>
          </p:nvPr>
        </p:nvSpPr>
        <p:spPr/>
        <p:txBody>
          <a:bodyPr>
            <a:noAutofit/>
          </a:bodyPr>
          <a:lstStyle/>
          <a:p>
            <a:r>
              <a:rPr lang="en-US" sz="36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Executive Order for State of Emergency</a:t>
            </a:r>
            <a:endParaRPr lang="en-US" sz="3600" dirty="0"/>
          </a:p>
        </p:txBody>
      </p:sp>
      <p:sp>
        <p:nvSpPr>
          <p:cNvPr id="3" name="Content Placeholder 2">
            <a:extLst>
              <a:ext uri="{FF2B5EF4-FFF2-40B4-BE49-F238E27FC236}">
                <a16:creationId xmlns:a16="http://schemas.microsoft.com/office/drawing/2014/main" id="{42868A06-494A-4AE2-99DA-717049BD8C75}"/>
              </a:ext>
            </a:extLst>
          </p:cNvPr>
          <p:cNvSpPr>
            <a:spLocks noGrp="1"/>
          </p:cNvSpPr>
          <p:nvPr>
            <p:ph idx="1"/>
          </p:nvPr>
        </p:nvSpPr>
        <p:spPr>
          <a:xfrm>
            <a:off x="457200" y="2286000"/>
            <a:ext cx="8229600" cy="4419600"/>
          </a:xfrm>
        </p:spPr>
        <p:txBody>
          <a:bodyPr>
            <a:normAutofit/>
          </a:bodyPr>
          <a:lstStyle/>
          <a:p>
            <a:pPr marL="0" lvl="0" indent="0">
              <a:buNone/>
            </a:pPr>
            <a:r>
              <a:rPr lang="en-US" sz="2600" b="1" dirty="0">
                <a:solidFill>
                  <a:srgbClr val="051A54"/>
                </a:solidFill>
              </a:rPr>
              <a:t>Department Emergency Order</a:t>
            </a:r>
          </a:p>
          <a:p>
            <a:pPr marL="0" lvl="0" indent="0">
              <a:buNone/>
            </a:pPr>
            <a:r>
              <a:rPr lang="en-US" sz="2400" dirty="0">
                <a:solidFill>
                  <a:srgbClr val="051A54"/>
                </a:solidFill>
                <a:latin typeface="Arial" panose="020B0604020202020204" pitchFamily="34" charset="0"/>
                <a:cs typeface="Arial" panose="020B0604020202020204" pitchFamily="34" charset="0"/>
              </a:rPr>
              <a:t>The executive director of the Department will in turn issue an emergency order to implement the provisions of the governor’s order. The emergency order will provide specific guidance with regard to the TRIM process, such as:</a:t>
            </a:r>
          </a:p>
          <a:p>
            <a:pPr lvl="0"/>
            <a:r>
              <a:rPr lang="en-US" sz="2400" dirty="0">
                <a:solidFill>
                  <a:srgbClr val="051A54"/>
                </a:solidFill>
                <a:latin typeface="Arial" panose="020B0604020202020204" pitchFamily="34" charset="0"/>
                <a:cs typeface="Arial" panose="020B0604020202020204" pitchFamily="34" charset="0"/>
              </a:rPr>
              <a:t>A list of the counties impacted</a:t>
            </a:r>
          </a:p>
          <a:p>
            <a:pPr lvl="0"/>
            <a:r>
              <a:rPr lang="en-US" sz="2400" dirty="0">
                <a:solidFill>
                  <a:srgbClr val="051A54"/>
                </a:solidFill>
                <a:latin typeface="Arial" panose="020B0604020202020204" pitchFamily="34" charset="0"/>
                <a:cs typeface="Arial" panose="020B0604020202020204" pitchFamily="34" charset="0"/>
              </a:rPr>
              <a:t>Extension of TRIM timelines</a:t>
            </a:r>
          </a:p>
          <a:p>
            <a:pPr lvl="0"/>
            <a:r>
              <a:rPr lang="en-US" sz="2400" dirty="0">
                <a:solidFill>
                  <a:srgbClr val="051A54"/>
                </a:solidFill>
                <a:latin typeface="Arial" panose="020B0604020202020204" pitchFamily="34" charset="0"/>
                <a:cs typeface="Arial" panose="020B0604020202020204" pitchFamily="34" charset="0"/>
              </a:rPr>
              <a:t>Temporarily waived TRIM compliance requirements</a:t>
            </a:r>
          </a:p>
          <a:p>
            <a:pPr lvl="0"/>
            <a:r>
              <a:rPr lang="en-US" sz="2400" dirty="0">
                <a:solidFill>
                  <a:srgbClr val="051A54"/>
                </a:solidFill>
                <a:latin typeface="Arial" panose="020B0604020202020204" pitchFamily="34" charset="0"/>
                <a:cs typeface="Arial" panose="020B0604020202020204" pitchFamily="34" charset="0"/>
              </a:rPr>
              <a:t>Specific guidance related to TRIM hearing and advertising requirements</a:t>
            </a:r>
          </a:p>
          <a:p>
            <a:pPr marL="0" indent="0">
              <a:buNone/>
            </a:pPr>
            <a:endParaRPr lang="en-US" dirty="0"/>
          </a:p>
        </p:txBody>
      </p:sp>
    </p:spTree>
    <p:extLst>
      <p:ext uri="{BB962C8B-B14F-4D97-AF65-F5344CB8AC3E}">
        <p14:creationId xmlns:p14="http://schemas.microsoft.com/office/powerpoint/2010/main" val="1773108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971800"/>
            <a:ext cx="8534400" cy="1470025"/>
          </a:xfrm>
        </p:spPr>
        <p:txBody>
          <a:bodyPr>
            <a:normAutofit/>
          </a:bodyPr>
          <a:lstStyle/>
          <a:p>
            <a:r>
              <a:rPr lang="en-US" b="1" dirty="0">
                <a:latin typeface="Calibri" panose="020F0502020204030204" pitchFamily="34" charset="0"/>
                <a:cs typeface="Calibri" panose="020F0502020204030204" pitchFamily="34" charset="0"/>
              </a:rPr>
              <a:t>TRIM Advertising Requirements </a:t>
            </a:r>
          </a:p>
        </p:txBody>
      </p:sp>
    </p:spTree>
    <p:extLst>
      <p:ext uri="{BB962C8B-B14F-4D97-AF65-F5344CB8AC3E}">
        <p14:creationId xmlns:p14="http://schemas.microsoft.com/office/powerpoint/2010/main" val="2634426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endPar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838200" y="2819401"/>
            <a:ext cx="7772400" cy="3352800"/>
          </a:xfrm>
        </p:spPr>
        <p:txBody>
          <a:bodyPr>
            <a:normAutofit/>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Taxing authorities must select the appropriate newspaper advertisement to announce the final TRIM hearing.</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961123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Advertisement Selection</a:t>
            </a:r>
          </a:p>
        </p:txBody>
      </p:sp>
      <p:sp>
        <p:nvSpPr>
          <p:cNvPr id="3" name="Content Placeholder 2"/>
          <p:cNvSpPr>
            <a:spLocks noGrp="1"/>
          </p:cNvSpPr>
          <p:nvPr>
            <p:ph idx="1"/>
          </p:nvPr>
        </p:nvSpPr>
        <p:spPr>
          <a:xfrm>
            <a:off x="457200" y="2819400"/>
            <a:ext cx="7772400" cy="3352800"/>
          </a:xfrm>
        </p:spPr>
        <p:txBody>
          <a:bodyPr>
            <a:normAutofit/>
          </a:bodyPr>
          <a:lstStyle/>
          <a:p>
            <a:pPr marL="109728" indent="0">
              <a:buNone/>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After calculating the percentage change of rolled-back rate, choose the proper notice:  </a:t>
            </a:r>
          </a:p>
          <a:p>
            <a:pPr marL="566928"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Publish a </a:t>
            </a:r>
            <a:r>
              <a:rPr lang="en-US" sz="26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Notice of Proposed Tax Increase</a:t>
            </a: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when percent change is greater than 0%.</a:t>
            </a:r>
          </a:p>
          <a:p>
            <a:pPr marL="566928" indent="-457200">
              <a:buFont typeface="Arial" panose="020B0604020202020204" pitchFamily="34" charset="0"/>
              <a:buChar char="-"/>
            </a:pP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Publish a </a:t>
            </a:r>
            <a:r>
              <a:rPr lang="en-US" sz="26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Notice of Budget Hearing</a:t>
            </a:r>
            <a:r>
              <a:rPr lang="en-US" sz="2600" dirty="0">
                <a:solidFill>
                  <a:schemeClr val="tx2"/>
                </a:solidFill>
                <a:latin typeface="Arial" panose="020B0604020202020204" pitchFamily="34" charset="0"/>
                <a:ea typeface="Open Sans Semibold" panose="020B0706030804020204" pitchFamily="34" charset="0"/>
                <a:cs typeface="Arial" panose="020B0604020202020204" pitchFamily="34" charset="0"/>
              </a:rPr>
              <a:t> when the percent change is equal to or less than 0%. </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271480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p>
        </p:txBody>
      </p:sp>
      <p:sp>
        <p:nvSpPr>
          <p:cNvPr id="3" name="Content Placeholder 2"/>
          <p:cNvSpPr>
            <a:spLocks noGrp="1"/>
          </p:cNvSpPr>
          <p:nvPr>
            <p:ph idx="1"/>
          </p:nvPr>
        </p:nvSpPr>
        <p:spPr>
          <a:xfrm>
            <a:off x="838200" y="2743200"/>
            <a:ext cx="7772400" cy="3657599"/>
          </a:xfrm>
        </p:spPr>
        <p:txBody>
          <a:bodyPr>
            <a:normAutofit lnSpcReduction="10000"/>
          </a:bodyPr>
          <a:lstStyle/>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be no smaller than a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quarter-page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advertisement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have a headline in at least 18-point type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have an adjacent </a:t>
            </a:r>
            <a:r>
              <a:rPr lang="en-US" sz="2400" i="1" dirty="0">
                <a:solidFill>
                  <a:schemeClr val="tx2"/>
                </a:solidFill>
                <a:latin typeface="Arial" panose="020B0604020202020204" pitchFamily="34" charset="0"/>
                <a:ea typeface="Open Sans Semibold" panose="020B0706030804020204" pitchFamily="34" charset="0"/>
                <a:cs typeface="Arial" panose="020B0604020202020204" pitchFamily="34" charset="0"/>
              </a:rPr>
              <a:t>Budget Summary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ad</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appear in a newspaper of general paid circulation in the county or in its geographically limited insert </a:t>
            </a:r>
          </a:p>
          <a:p>
            <a:pPr marL="566928" indent="-457200"/>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Cannot</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appear in the legal section or classified section of the newspaper </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273067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p>
        </p:txBody>
      </p:sp>
      <p:sp>
        <p:nvSpPr>
          <p:cNvPr id="3" name="Content Placeholder 2"/>
          <p:cNvSpPr>
            <a:spLocks noGrp="1"/>
          </p:cNvSpPr>
          <p:nvPr>
            <p:ph idx="1"/>
          </p:nvPr>
        </p:nvSpPr>
        <p:spPr>
          <a:xfrm>
            <a:off x="838200" y="2819401"/>
            <a:ext cx="7772400" cy="3352800"/>
          </a:xfrm>
        </p:spPr>
        <p:txBody>
          <a:bodyPr>
            <a:normAutofit lnSpcReduction="10000"/>
          </a:bodyPr>
          <a:lstStyle/>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advertisement: </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As stated in section 200.065(3),(h), Florida Statutes (F.S.),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cannot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deviate from specified statutory language. </a:t>
            </a:r>
          </a:p>
          <a:p>
            <a:pPr marL="566928" indent="-457200"/>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Cannot</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 be accompanied, preceded, or followed by other ads or notices which conflict with or contradict the required publications</a:t>
            </a:r>
          </a:p>
          <a:p>
            <a:pPr marL="566928" indent="-457200"/>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Must advertise the final hearing within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15 days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of tentative (first) hearing</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07916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endPar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457200" y="2438400"/>
            <a:ext cx="8229600" cy="3687763"/>
          </a:xfrm>
        </p:spPr>
        <p:txBody>
          <a:bodyPr>
            <a:normAutofit/>
          </a:bodyPr>
          <a:lstStyle/>
          <a:p>
            <a:pPr marL="109728" indent="0">
              <a:buNone/>
            </a:pP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  The property appraiser (PA) provides total assessed value of nonexempt property to taxing authorities by </a:t>
            </a:r>
            <a:r>
              <a:rPr lang="en-US" sz="2400" b="1" dirty="0">
                <a:solidFill>
                  <a:schemeClr val="tx2"/>
                </a:solidFill>
                <a:latin typeface="Arial" panose="020B0604020202020204" pitchFamily="34" charset="0"/>
                <a:ea typeface="Open Sans Extrabold" panose="020B0906030804020204" pitchFamily="34" charset="0"/>
                <a:cs typeface="Arial" panose="020B0604020202020204" pitchFamily="34" charset="0"/>
              </a:rPr>
              <a:t>June 1 </a:t>
            </a: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for budget planning purposes.</a:t>
            </a:r>
            <a:b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br>
            <a:endPar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endParaRPr>
          </a:p>
          <a:p>
            <a:pPr marL="109728" indent="0">
              <a:buNone/>
            </a:pP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  By </a:t>
            </a:r>
            <a:r>
              <a:rPr lang="en-US" sz="2400" b="1" dirty="0">
                <a:solidFill>
                  <a:schemeClr val="tx2"/>
                </a:solidFill>
                <a:latin typeface="Arial" panose="020B0604020202020204" pitchFamily="34" charset="0"/>
                <a:ea typeface="Open Sans Extrabold" panose="020B0906030804020204" pitchFamily="34" charset="0"/>
                <a:cs typeface="Arial" panose="020B0604020202020204" pitchFamily="34" charset="0"/>
              </a:rPr>
              <a:t>July 1</a:t>
            </a: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 the property appraiser certifies the taxable value to each taxing authority (TA) on </a:t>
            </a:r>
            <a:r>
              <a:rPr lang="en-US" sz="2400" i="1" dirty="0">
                <a:solidFill>
                  <a:schemeClr val="tx2"/>
                </a:solidFill>
                <a:latin typeface="Arial" panose="020B0604020202020204" pitchFamily="34" charset="0"/>
                <a:ea typeface="Open Sans Extrabold" panose="020B0906030804020204" pitchFamily="34" charset="0"/>
                <a:cs typeface="Arial" panose="020B0604020202020204" pitchFamily="34" charset="0"/>
              </a:rPr>
              <a:t>Certification of Taxable Value </a:t>
            </a: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(Form DR-420).</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285860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89B2-5E60-448A-B20B-20ABD7B44A94}"/>
              </a:ext>
            </a:extLst>
          </p:cNvPr>
          <p:cNvSpPr>
            <a:spLocks noGrp="1"/>
          </p:cNvSpPr>
          <p:nvPr>
            <p:ph type="title"/>
          </p:nvPr>
        </p:nvSpPr>
        <p:spPr>
          <a:xfrm>
            <a:off x="492034" y="1600200"/>
            <a:ext cx="8229600" cy="914400"/>
          </a:xfrm>
        </p:spPr>
        <p:txBody>
          <a:bodyPr>
            <a:normAutofit fontScale="90000"/>
          </a:bodyPr>
          <a:lstStyle/>
          <a:p>
            <a:r>
              <a:rPr lang="en-US"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i="1" dirty="0">
                <a:solidFill>
                  <a:srgbClr val="00A49C"/>
                </a:solidFill>
                <a:latin typeface="Arial" panose="020B0604020202020204" pitchFamily="34" charset="0"/>
                <a:ea typeface="Open Sans Semibold" panose="020B0706030804020204" pitchFamily="34" charset="0"/>
                <a:cs typeface="Arial" panose="020B0604020202020204" pitchFamily="34" charset="0"/>
              </a:rPr>
              <a:t>Date for Final Hearing </a:t>
            </a:r>
            <a:endParaRPr lang="en-US" dirty="0"/>
          </a:p>
        </p:txBody>
      </p:sp>
      <p:sp>
        <p:nvSpPr>
          <p:cNvPr id="3" name="Content Placeholder 2">
            <a:extLst>
              <a:ext uri="{FF2B5EF4-FFF2-40B4-BE49-F238E27FC236}">
                <a16:creationId xmlns:a16="http://schemas.microsoft.com/office/drawing/2014/main" id="{BE18544E-115F-407B-9BBA-F1DBD3A20B76}"/>
              </a:ext>
            </a:extLst>
          </p:cNvPr>
          <p:cNvSpPr>
            <a:spLocks noGrp="1"/>
          </p:cNvSpPr>
          <p:nvPr>
            <p:ph idx="1"/>
          </p:nvPr>
        </p:nvSpPr>
        <p:spPr>
          <a:xfrm>
            <a:off x="609600" y="2895600"/>
            <a:ext cx="8229600" cy="3763963"/>
          </a:xfrm>
        </p:spPr>
        <p:txBody>
          <a:bodyPr/>
          <a:lstStyle/>
          <a:p>
            <a:pPr marL="0"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final hearing must be held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two to five days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after advertising.</a:t>
            </a:r>
          </a:p>
          <a:p>
            <a:endParaRPr lang="en-US" dirty="0"/>
          </a:p>
        </p:txBody>
      </p:sp>
    </p:spTree>
    <p:extLst>
      <p:ext uri="{BB962C8B-B14F-4D97-AF65-F5344CB8AC3E}">
        <p14:creationId xmlns:p14="http://schemas.microsoft.com/office/powerpoint/2010/main" val="1370809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br>
              <a:rPr lang="en-US" sz="4000" i="1" dirty="0">
                <a:solidFill>
                  <a:srgbClr val="00A49C"/>
                </a:solidFill>
                <a:ea typeface="Open Sans Semibold" panose="020B0706030804020204" pitchFamily="34" charset="0"/>
              </a:rPr>
            </a:br>
            <a:r>
              <a:rPr lang="en-US" sz="2700" b="1" i="1" dirty="0">
                <a:solidFill>
                  <a:srgbClr val="000000"/>
                </a:solidFill>
                <a:latin typeface="Arial" panose="020B0604020202020204" pitchFamily="34" charset="0"/>
                <a:ea typeface="Open Sans Semibold" panose="020B0706030804020204" pitchFamily="34" charset="0"/>
                <a:cs typeface="Arial" panose="020B0604020202020204" pitchFamily="34" charset="0"/>
              </a:rPr>
              <a:t>EXAMPLE</a:t>
            </a:r>
          </a:p>
        </p:txBody>
      </p:sp>
      <p:pic>
        <p:nvPicPr>
          <p:cNvPr id="5" name="Content Placeholder 4"/>
          <p:cNvPicPr>
            <a:picLocks noGrp="1" noChangeAspect="1"/>
          </p:cNvPicPr>
          <p:nvPr>
            <p:ph idx="1"/>
          </p:nvPr>
        </p:nvPicPr>
        <p:blipFill>
          <a:blip r:embed="rId3"/>
          <a:stretch>
            <a:fillRect/>
          </a:stretch>
        </p:blipFill>
        <p:spPr>
          <a:xfrm>
            <a:off x="1385561" y="2792974"/>
            <a:ext cx="6324238" cy="3510555"/>
          </a:xfrm>
          <a:prstGeom prst="rect">
            <a:avLst/>
          </a:prstGeom>
        </p:spPr>
      </p:pic>
      <p:sp>
        <p:nvSpPr>
          <p:cNvPr id="6" name="Text Box 9"/>
          <p:cNvSpPr txBox="1">
            <a:spLocks noChangeArrowheads="1"/>
          </p:cNvSpPr>
          <p:nvPr/>
        </p:nvSpPr>
        <p:spPr bwMode="auto">
          <a:xfrm>
            <a:off x="990600" y="6249034"/>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l"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l"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l"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l"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50000"/>
              </a:spcBef>
              <a:buClrTx/>
              <a:buSzTx/>
              <a:buFontTx/>
              <a:buNone/>
            </a:pPr>
            <a:r>
              <a:rPr lang="en-US" altLang="en-US" sz="1800" dirty="0">
                <a:solidFill>
                  <a:srgbClr val="FF0000"/>
                </a:solidFill>
                <a:latin typeface="Arial" panose="020B0604020202020204" pitchFamily="34" charset="0"/>
              </a:rPr>
              <a:t>Use 100% of tax levies in advertisement</a:t>
            </a:r>
          </a:p>
        </p:txBody>
      </p:sp>
      <p:sp>
        <p:nvSpPr>
          <p:cNvPr id="10" name="Oval 9">
            <a:extLst>
              <a:ext uri="{FF2B5EF4-FFF2-40B4-BE49-F238E27FC236}">
                <a16:creationId xmlns:a16="http://schemas.microsoft.com/office/drawing/2014/main" id="{BA2051A2-5D88-4B89-889D-FD99811F48E2}"/>
              </a:ext>
            </a:extLst>
          </p:cNvPr>
          <p:cNvSpPr/>
          <p:nvPr/>
        </p:nvSpPr>
        <p:spPr>
          <a:xfrm flipV="1">
            <a:off x="1434201" y="3558833"/>
            <a:ext cx="236082" cy="1566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1DA9674-48A5-4506-BD91-5E6C132A877E}"/>
              </a:ext>
            </a:extLst>
          </p:cNvPr>
          <p:cNvPicPr>
            <a:picLocks noChangeAspect="1"/>
          </p:cNvPicPr>
          <p:nvPr/>
        </p:nvPicPr>
        <p:blipFill>
          <a:blip r:embed="rId4"/>
          <a:stretch>
            <a:fillRect/>
          </a:stretch>
        </p:blipFill>
        <p:spPr>
          <a:xfrm>
            <a:off x="1434201" y="3727224"/>
            <a:ext cx="256054" cy="176799"/>
          </a:xfrm>
          <a:prstGeom prst="rect">
            <a:avLst/>
          </a:prstGeom>
        </p:spPr>
      </p:pic>
      <p:pic>
        <p:nvPicPr>
          <p:cNvPr id="18" name="Picture 17">
            <a:extLst>
              <a:ext uri="{FF2B5EF4-FFF2-40B4-BE49-F238E27FC236}">
                <a16:creationId xmlns:a16="http://schemas.microsoft.com/office/drawing/2014/main" id="{5C889C2E-3E8A-4ADE-B1B4-1759C0474521}"/>
              </a:ext>
            </a:extLst>
          </p:cNvPr>
          <p:cNvPicPr>
            <a:picLocks noChangeAspect="1"/>
          </p:cNvPicPr>
          <p:nvPr/>
        </p:nvPicPr>
        <p:blipFill>
          <a:blip r:embed="rId4"/>
          <a:stretch>
            <a:fillRect/>
          </a:stretch>
        </p:blipFill>
        <p:spPr>
          <a:xfrm>
            <a:off x="1409012" y="4044889"/>
            <a:ext cx="275180" cy="222311"/>
          </a:xfrm>
          <a:prstGeom prst="rect">
            <a:avLst/>
          </a:prstGeom>
        </p:spPr>
      </p:pic>
    </p:spTree>
    <p:extLst>
      <p:ext uri="{BB962C8B-B14F-4D97-AF65-F5344CB8AC3E}">
        <p14:creationId xmlns:p14="http://schemas.microsoft.com/office/powerpoint/2010/main" val="1389305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3774"/>
            <a:ext cx="7924800" cy="703626"/>
          </a:xfrm>
        </p:spPr>
        <p:txBody>
          <a:bodyPr>
            <a:no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endParaRPr lang="en-US" sz="36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7796" y="2531232"/>
            <a:ext cx="2908516" cy="3763961"/>
          </a:xfrm>
        </p:spPr>
      </p:pic>
      <p:sp>
        <p:nvSpPr>
          <p:cNvPr id="10" name="TextBox 9"/>
          <p:cNvSpPr txBox="1"/>
          <p:nvPr/>
        </p:nvSpPr>
        <p:spPr>
          <a:xfrm>
            <a:off x="5056713" y="2309448"/>
            <a:ext cx="4343400" cy="307777"/>
          </a:xfrm>
          <a:prstGeom prst="rect">
            <a:avLst/>
          </a:prstGeom>
          <a:noFill/>
        </p:spPr>
        <p:txBody>
          <a:bodyPr wrap="square" rtlCol="0">
            <a:spAutoFit/>
          </a:bodyPr>
          <a:lstStyle/>
          <a:p>
            <a:r>
              <a:rPr lang="en-US" sz="1400" dirty="0">
                <a:solidFill>
                  <a:srgbClr val="000000"/>
                </a:solidFill>
              </a:rPr>
              <a:t> </a:t>
            </a:r>
            <a:r>
              <a:rPr lang="en-US" sz="1400" dirty="0">
                <a:solidFill>
                  <a:schemeClr val="tx2"/>
                </a:solidFill>
              </a:rPr>
              <a:t>Line </a:t>
            </a:r>
            <a:r>
              <a:rPr lang="en-US" sz="1400" dirty="0">
                <a:solidFill>
                  <a:srgbClr val="FF0000"/>
                </a:solidFill>
              </a:rPr>
              <a:t>A</a:t>
            </a:r>
            <a:r>
              <a:rPr lang="en-US" sz="1400" dirty="0">
                <a:solidFill>
                  <a:schemeClr val="tx2"/>
                </a:solidFill>
              </a:rPr>
              <a:t> = </a:t>
            </a:r>
            <a:r>
              <a:rPr lang="en-US" sz="1400" u="sng" dirty="0">
                <a:solidFill>
                  <a:schemeClr val="tx2"/>
                </a:solidFill>
              </a:rPr>
              <a:t>Prior</a:t>
            </a:r>
            <a:r>
              <a:rPr lang="en-US" sz="1400" dirty="0">
                <a:solidFill>
                  <a:schemeClr val="tx2"/>
                </a:solidFill>
              </a:rPr>
              <a:t> year DR-420, line 25</a:t>
            </a:r>
          </a:p>
        </p:txBody>
      </p:sp>
      <p:pic>
        <p:nvPicPr>
          <p:cNvPr id="11"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205" y="2249648"/>
            <a:ext cx="2908516" cy="3763963"/>
          </a:xfrm>
          <a:prstGeom prst="rect">
            <a:avLst/>
          </a:prstGeom>
        </p:spPr>
      </p:pic>
      <p:sp>
        <p:nvSpPr>
          <p:cNvPr id="12" name="TextBox 11"/>
          <p:cNvSpPr txBox="1"/>
          <p:nvPr/>
        </p:nvSpPr>
        <p:spPr>
          <a:xfrm>
            <a:off x="5056713" y="2846349"/>
            <a:ext cx="4572000" cy="307777"/>
          </a:xfrm>
          <a:prstGeom prst="rect">
            <a:avLst/>
          </a:prstGeom>
          <a:noFill/>
        </p:spPr>
        <p:txBody>
          <a:bodyPr wrap="square" rtlCol="0">
            <a:spAutoFit/>
          </a:bodyPr>
          <a:lstStyle/>
          <a:p>
            <a:r>
              <a:rPr lang="en-US" sz="1400" dirty="0">
                <a:solidFill>
                  <a:srgbClr val="000000"/>
                </a:solidFill>
              </a:rPr>
              <a:t> </a:t>
            </a:r>
            <a:r>
              <a:rPr lang="en-US" sz="1400" dirty="0">
                <a:solidFill>
                  <a:schemeClr val="tx2"/>
                </a:solidFill>
              </a:rPr>
              <a:t>Line </a:t>
            </a:r>
            <a:r>
              <a:rPr lang="en-US" sz="1400" dirty="0">
                <a:solidFill>
                  <a:srgbClr val="FF0000"/>
                </a:solidFill>
              </a:rPr>
              <a:t>C</a:t>
            </a:r>
            <a:r>
              <a:rPr lang="en-US" sz="1400" dirty="0">
                <a:solidFill>
                  <a:schemeClr val="tx2"/>
                </a:solidFill>
              </a:rPr>
              <a:t> = </a:t>
            </a:r>
            <a:r>
              <a:rPr lang="en-US" sz="1400" u="sng" dirty="0">
                <a:solidFill>
                  <a:schemeClr val="tx2"/>
                </a:solidFill>
              </a:rPr>
              <a:t>Current</a:t>
            </a:r>
            <a:r>
              <a:rPr lang="en-US" sz="1400" dirty="0">
                <a:solidFill>
                  <a:schemeClr val="tx2"/>
                </a:solidFill>
              </a:rPr>
              <a:t> year DR-420, line 11</a:t>
            </a:r>
          </a:p>
        </p:txBody>
      </p:sp>
      <p:sp>
        <p:nvSpPr>
          <p:cNvPr id="13" name="TextBox 12"/>
          <p:cNvSpPr txBox="1"/>
          <p:nvPr/>
        </p:nvSpPr>
        <p:spPr>
          <a:xfrm>
            <a:off x="5588803" y="2577899"/>
            <a:ext cx="3279220" cy="307777"/>
          </a:xfrm>
          <a:prstGeom prst="rect">
            <a:avLst/>
          </a:prstGeom>
          <a:noFill/>
        </p:spPr>
        <p:txBody>
          <a:bodyPr wrap="square" rtlCol="0">
            <a:spAutoFit/>
          </a:bodyPr>
          <a:lstStyle/>
          <a:p>
            <a:r>
              <a:rPr lang="en-US" sz="1400" dirty="0">
                <a:solidFill>
                  <a:srgbClr val="000000"/>
                </a:solidFill>
              </a:rPr>
              <a:t> </a:t>
            </a:r>
            <a:r>
              <a:rPr lang="en-US" sz="1400" dirty="0">
                <a:solidFill>
                  <a:schemeClr val="tx2"/>
                </a:solidFill>
              </a:rPr>
              <a:t>Line </a:t>
            </a:r>
            <a:r>
              <a:rPr lang="en-US" sz="1400" dirty="0">
                <a:solidFill>
                  <a:srgbClr val="FF0000"/>
                </a:solidFill>
              </a:rPr>
              <a:t>B</a:t>
            </a:r>
            <a:r>
              <a:rPr lang="en-US" sz="1400" dirty="0">
                <a:solidFill>
                  <a:schemeClr val="tx2"/>
                </a:solidFill>
              </a:rPr>
              <a:t> = Subtract line C from line A</a:t>
            </a:r>
          </a:p>
        </p:txBody>
      </p:sp>
      <p:sp>
        <p:nvSpPr>
          <p:cNvPr id="14" name="TextBox 13"/>
          <p:cNvSpPr txBox="1"/>
          <p:nvPr/>
        </p:nvSpPr>
        <p:spPr>
          <a:xfrm>
            <a:off x="6019799" y="3114800"/>
            <a:ext cx="2645827" cy="3046988"/>
          </a:xfrm>
          <a:prstGeom prst="rect">
            <a:avLst/>
          </a:prstGeom>
          <a:noFill/>
        </p:spPr>
        <p:txBody>
          <a:bodyPr wrap="square" rtlCol="0">
            <a:spAutoFit/>
          </a:bodyPr>
          <a:lstStyle/>
          <a:p>
            <a:pPr algn="l"/>
            <a:r>
              <a:rPr lang="en-US" sz="1600" dirty="0">
                <a:solidFill>
                  <a:schemeClr val="tx2"/>
                </a:solidFill>
              </a:rPr>
              <a:t>This year’s proposed tax levy = </a:t>
            </a:r>
            <a:r>
              <a:rPr lang="en-US" sz="1600" u="sng" dirty="0">
                <a:solidFill>
                  <a:schemeClr val="tx2"/>
                </a:solidFill>
              </a:rPr>
              <a:t>current</a:t>
            </a:r>
            <a:r>
              <a:rPr lang="en-US" sz="1600" dirty="0">
                <a:solidFill>
                  <a:schemeClr val="tx2"/>
                </a:solidFill>
              </a:rPr>
              <a:t> year’s tentatively adopted millage rate x current year gross taxable value  ÷ 1,000 (line 4, </a:t>
            </a:r>
            <a:r>
              <a:rPr lang="en-US" sz="1600" u="sng" dirty="0">
                <a:solidFill>
                  <a:schemeClr val="tx2"/>
                </a:solidFill>
              </a:rPr>
              <a:t>current</a:t>
            </a:r>
            <a:r>
              <a:rPr lang="en-US" sz="1600" dirty="0">
                <a:solidFill>
                  <a:schemeClr val="tx2"/>
                </a:solidFill>
              </a:rPr>
              <a:t> year DR-420)</a:t>
            </a:r>
          </a:p>
          <a:p>
            <a:pPr algn="l"/>
            <a:endParaRPr lang="en-US" sz="1600" dirty="0">
              <a:solidFill>
                <a:schemeClr val="tx2"/>
              </a:solidFill>
            </a:endParaRPr>
          </a:p>
          <a:p>
            <a:pPr algn="l"/>
            <a:r>
              <a:rPr lang="en-US" sz="1600" dirty="0">
                <a:solidFill>
                  <a:schemeClr val="tx2"/>
                </a:solidFill>
              </a:rPr>
              <a:t>*If the tentatively adopted millage rate is the same as the proposed millage rate, use </a:t>
            </a:r>
            <a:r>
              <a:rPr lang="en-US" sz="1600" u="sng" dirty="0">
                <a:solidFill>
                  <a:schemeClr val="tx2"/>
                </a:solidFill>
              </a:rPr>
              <a:t>current</a:t>
            </a:r>
            <a:r>
              <a:rPr lang="en-US" sz="1600" dirty="0">
                <a:solidFill>
                  <a:schemeClr val="tx2"/>
                </a:solidFill>
              </a:rPr>
              <a:t> year </a:t>
            </a:r>
          </a:p>
          <a:p>
            <a:pPr algn="l"/>
            <a:r>
              <a:rPr lang="en-US" sz="1600" dirty="0">
                <a:solidFill>
                  <a:schemeClr val="tx2"/>
                </a:solidFill>
              </a:rPr>
              <a:t>DR-420 line 25</a:t>
            </a:r>
          </a:p>
        </p:txBody>
      </p:sp>
    </p:spTree>
    <p:extLst>
      <p:ext uri="{BB962C8B-B14F-4D97-AF65-F5344CB8AC3E}">
        <p14:creationId xmlns:p14="http://schemas.microsoft.com/office/powerpoint/2010/main" val="2615357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Budget Hearing</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457200" y="2485071"/>
            <a:ext cx="8229600" cy="353472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Budget hearing advertisement:</a:t>
            </a:r>
          </a:p>
          <a:p>
            <a:r>
              <a:rPr lang="en-US" sz="2400" dirty="0">
                <a:solidFill>
                  <a:schemeClr val="tx2"/>
                </a:solidFill>
                <a:latin typeface="Arial" panose="020B0604020202020204" pitchFamily="34" charset="0"/>
                <a:cs typeface="Arial" panose="020B0604020202020204" pitchFamily="34" charset="0"/>
              </a:rPr>
              <a:t>Doesn’t have a size requirement</a:t>
            </a:r>
          </a:p>
          <a:p>
            <a:r>
              <a:rPr lang="en-US" sz="2400" dirty="0">
                <a:solidFill>
                  <a:schemeClr val="tx2"/>
                </a:solidFill>
                <a:latin typeface="Arial" panose="020B0604020202020204" pitchFamily="34" charset="0"/>
                <a:cs typeface="Arial" panose="020B0604020202020204" pitchFamily="34" charset="0"/>
              </a:rPr>
              <a:t>Must have an adjacent </a:t>
            </a:r>
            <a:r>
              <a:rPr lang="en-US" sz="2400" i="1" dirty="0">
                <a:solidFill>
                  <a:schemeClr val="tx2"/>
                </a:solidFill>
                <a:latin typeface="Arial" panose="020B0604020202020204" pitchFamily="34" charset="0"/>
                <a:cs typeface="Arial" panose="020B0604020202020204" pitchFamily="34" charset="0"/>
              </a:rPr>
              <a:t>Budget Summary </a:t>
            </a:r>
            <a:r>
              <a:rPr lang="en-US" sz="2400" dirty="0">
                <a:solidFill>
                  <a:schemeClr val="tx2"/>
                </a:solidFill>
                <a:latin typeface="Arial" panose="020B0604020202020204" pitchFamily="34" charset="0"/>
                <a:cs typeface="Arial" panose="020B0604020202020204" pitchFamily="34" charset="0"/>
              </a:rPr>
              <a:t>ad</a:t>
            </a:r>
          </a:p>
          <a:p>
            <a:r>
              <a:rPr lang="en-US" sz="2400" dirty="0">
                <a:solidFill>
                  <a:schemeClr val="tx2"/>
                </a:solidFill>
                <a:latin typeface="Arial" panose="020B0604020202020204" pitchFamily="34" charset="0"/>
                <a:cs typeface="Arial" panose="020B0604020202020204" pitchFamily="34" charset="0"/>
              </a:rPr>
              <a:t>Must appear in a newspaper of general paid circulation in the county or in its geographically limited insert  </a:t>
            </a:r>
          </a:p>
          <a:p>
            <a:r>
              <a:rPr lang="en-US" sz="2400" b="1" dirty="0">
                <a:solidFill>
                  <a:schemeClr val="tx2"/>
                </a:solidFill>
                <a:latin typeface="Arial" panose="020B0604020202020204" pitchFamily="34" charset="0"/>
                <a:cs typeface="Arial" panose="020B0604020202020204" pitchFamily="34" charset="0"/>
              </a:rPr>
              <a:t>Cannot</a:t>
            </a:r>
            <a:r>
              <a:rPr lang="en-US" sz="2400" dirty="0">
                <a:solidFill>
                  <a:schemeClr val="tx2"/>
                </a:solidFill>
                <a:latin typeface="Arial" panose="020B0604020202020204" pitchFamily="34" charset="0"/>
                <a:cs typeface="Arial" panose="020B0604020202020204" pitchFamily="34" charset="0"/>
              </a:rPr>
              <a:t> appear in the newspaper’s legal section or classified section</a:t>
            </a:r>
          </a:p>
          <a:p>
            <a:endParaRPr lang="en-US" dirty="0"/>
          </a:p>
        </p:txBody>
      </p:sp>
    </p:spTree>
    <p:extLst>
      <p:ext uri="{BB962C8B-B14F-4D97-AF65-F5344CB8AC3E}">
        <p14:creationId xmlns:p14="http://schemas.microsoft.com/office/powerpoint/2010/main" val="22811744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Budget Hearing</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667000"/>
            <a:ext cx="7620000" cy="3810000"/>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advertisement:</a:t>
            </a:r>
          </a:p>
          <a:p>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As stated in s.200.065(3),(h), Florida Statutes (F.S.), </a:t>
            </a:r>
            <a:r>
              <a:rPr lang="en-US" sz="24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cannot </a:t>
            </a: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deviate from specified statutory language. </a:t>
            </a:r>
            <a:endParaRPr lang="en-US" sz="2400" dirty="0">
              <a:solidFill>
                <a:schemeClr val="tx2"/>
              </a:solidFill>
              <a:latin typeface="Arial" panose="020B0604020202020204" pitchFamily="34" charset="0"/>
              <a:cs typeface="Arial" panose="020B0604020202020204" pitchFamily="34" charset="0"/>
            </a:endParaRPr>
          </a:p>
          <a:p>
            <a:r>
              <a:rPr lang="en-US" sz="2400" b="1" dirty="0">
                <a:solidFill>
                  <a:schemeClr val="tx2"/>
                </a:solidFill>
                <a:latin typeface="Arial" panose="020B0604020202020204" pitchFamily="34" charset="0"/>
                <a:cs typeface="Arial" panose="020B0604020202020204" pitchFamily="34" charset="0"/>
              </a:rPr>
              <a:t>Cannot</a:t>
            </a:r>
            <a:r>
              <a:rPr lang="en-US" sz="2400" dirty="0">
                <a:solidFill>
                  <a:schemeClr val="tx2"/>
                </a:solidFill>
                <a:latin typeface="Arial" panose="020B0604020202020204" pitchFamily="34" charset="0"/>
                <a:cs typeface="Arial" panose="020B0604020202020204" pitchFamily="34" charset="0"/>
              </a:rPr>
              <a:t> be accompanied, preceded, or followed by other ads or notices which conflict with or contradict the required publications</a:t>
            </a:r>
          </a:p>
          <a:p>
            <a:r>
              <a:rPr lang="en-US" sz="2400" dirty="0">
                <a:solidFill>
                  <a:schemeClr val="tx2"/>
                </a:solidFill>
                <a:latin typeface="Arial" panose="020B0604020202020204" pitchFamily="34" charset="0"/>
                <a:cs typeface="Arial" panose="020B0604020202020204" pitchFamily="34" charset="0"/>
              </a:rPr>
              <a:t>Must advertise the final hearing within </a:t>
            </a:r>
            <a:r>
              <a:rPr lang="en-US" sz="2400" b="1" dirty="0">
                <a:solidFill>
                  <a:schemeClr val="tx2"/>
                </a:solidFill>
                <a:latin typeface="Arial" panose="020B0604020202020204" pitchFamily="34" charset="0"/>
                <a:cs typeface="Arial" panose="020B0604020202020204" pitchFamily="34" charset="0"/>
              </a:rPr>
              <a:t>15 days </a:t>
            </a:r>
            <a:r>
              <a:rPr lang="en-US" sz="2400" dirty="0">
                <a:solidFill>
                  <a:schemeClr val="tx2"/>
                </a:solidFill>
                <a:latin typeface="Arial" panose="020B0604020202020204" pitchFamily="34" charset="0"/>
                <a:cs typeface="Arial" panose="020B0604020202020204" pitchFamily="34" charset="0"/>
              </a:rPr>
              <a:t>of tentative (first) hearing</a:t>
            </a:r>
          </a:p>
          <a:p>
            <a:pPr marL="0" indent="0">
              <a:buNone/>
            </a:pPr>
            <a:endParaRPr lang="en-US" dirty="0"/>
          </a:p>
        </p:txBody>
      </p:sp>
    </p:spTree>
    <p:extLst>
      <p:ext uri="{BB962C8B-B14F-4D97-AF65-F5344CB8AC3E}">
        <p14:creationId xmlns:p14="http://schemas.microsoft.com/office/powerpoint/2010/main" val="2366414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1CAC-E3C5-4C4D-ABC6-E7201BA7943F}"/>
              </a:ext>
            </a:extLst>
          </p:cNvPr>
          <p:cNvSpPr>
            <a:spLocks noGrp="1"/>
          </p:cNvSpPr>
          <p:nvPr>
            <p:ph type="title"/>
          </p:nvPr>
        </p:nvSpPr>
        <p:spPr>
          <a:xfrm>
            <a:off x="457200" y="1524000"/>
            <a:ext cx="8229600" cy="914400"/>
          </a:xfrm>
        </p:spPr>
        <p:txBody>
          <a:bodyPr>
            <a:normAutofit fontScale="90000"/>
          </a:bodyPr>
          <a:lstStyle/>
          <a:p>
            <a:r>
              <a:rPr lang="en-US"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Budget Hearing</a:t>
            </a:r>
            <a:endParaRPr lang="en-US" dirty="0"/>
          </a:p>
        </p:txBody>
      </p:sp>
      <p:sp>
        <p:nvSpPr>
          <p:cNvPr id="3" name="Content Placeholder 2">
            <a:extLst>
              <a:ext uri="{FF2B5EF4-FFF2-40B4-BE49-F238E27FC236}">
                <a16:creationId xmlns:a16="http://schemas.microsoft.com/office/drawing/2014/main" id="{6D3BD3DB-9A4F-492F-A661-89B0D441FA97}"/>
              </a:ext>
            </a:extLst>
          </p:cNvPr>
          <p:cNvSpPr>
            <a:spLocks noGrp="1"/>
          </p:cNvSpPr>
          <p:nvPr>
            <p:ph idx="1"/>
          </p:nvPr>
        </p:nvSpPr>
        <p:spPr/>
        <p:txBody>
          <a:bodyPr/>
          <a:lstStyle/>
          <a:p>
            <a:endParaRPr lang="en-US" dirty="0">
              <a:solidFill>
                <a:srgbClr val="000000"/>
              </a:solidFill>
              <a:latin typeface="Arial" panose="020B0604020202020204" pitchFamily="34" charset="0"/>
              <a:cs typeface="Arial" panose="020B0604020202020204" pitchFamily="34" charset="0"/>
            </a:endParaRPr>
          </a:p>
          <a:p>
            <a:pPr marL="112713" indent="-112713">
              <a:buNone/>
            </a:pPr>
            <a:r>
              <a:rPr lang="en-US" sz="2400" dirty="0">
                <a:solidFill>
                  <a:schemeClr val="tx2"/>
                </a:solidFill>
                <a:latin typeface="Arial" panose="020B0604020202020204" pitchFamily="34" charset="0"/>
                <a:cs typeface="Arial" panose="020B0604020202020204" pitchFamily="34" charset="0"/>
              </a:rPr>
              <a:t> The final hearing must be held </a:t>
            </a:r>
            <a:r>
              <a:rPr lang="en-US" sz="2400" b="1" dirty="0">
                <a:solidFill>
                  <a:schemeClr val="tx2"/>
                </a:solidFill>
                <a:latin typeface="Arial" panose="020B0604020202020204" pitchFamily="34" charset="0"/>
                <a:cs typeface="Arial" panose="020B0604020202020204" pitchFamily="34" charset="0"/>
              </a:rPr>
              <a:t>two to five days </a:t>
            </a:r>
            <a:r>
              <a:rPr lang="en-US" sz="2400" dirty="0">
                <a:solidFill>
                  <a:schemeClr val="tx2"/>
                </a:solidFill>
                <a:latin typeface="Arial" panose="020B0604020202020204" pitchFamily="34" charset="0"/>
                <a:cs typeface="Arial" panose="020B0604020202020204" pitchFamily="34" charset="0"/>
              </a:rPr>
              <a:t>after advertising. </a:t>
            </a:r>
          </a:p>
          <a:p>
            <a:endParaRPr lang="en-US" dirty="0"/>
          </a:p>
        </p:txBody>
      </p:sp>
    </p:spTree>
    <p:extLst>
      <p:ext uri="{BB962C8B-B14F-4D97-AF65-F5344CB8AC3E}">
        <p14:creationId xmlns:p14="http://schemas.microsoft.com/office/powerpoint/2010/main" val="1888498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Notice of Budget Hearing</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2700" b="1" i="1" dirty="0">
                <a:solidFill>
                  <a:schemeClr val="tx2"/>
                </a:solidFill>
                <a:latin typeface="Arial" panose="020B0604020202020204" pitchFamily="34" charset="0"/>
                <a:ea typeface="Open Sans Semibold" panose="020B0706030804020204" pitchFamily="34" charset="0"/>
                <a:cs typeface="Arial" panose="020B0604020202020204" pitchFamily="34" charset="0"/>
              </a:rPr>
              <a:t>EXAMPLE</a:t>
            </a:r>
          </a:p>
        </p:txBody>
      </p:sp>
      <p:sp>
        <p:nvSpPr>
          <p:cNvPr id="7" name="Rectangle 5"/>
          <p:cNvSpPr txBox="1">
            <a:spLocks noChangeArrowheads="1"/>
          </p:cNvSpPr>
          <p:nvPr/>
        </p:nvSpPr>
        <p:spPr bwMode="auto">
          <a:xfrm>
            <a:off x="1409700" y="2971800"/>
            <a:ext cx="6324600" cy="3505200"/>
          </a:xfrm>
          <a:prstGeom prst="rect">
            <a:avLst/>
          </a:prstGeom>
          <a:solidFill>
            <a:srgbClr val="FFFFFF"/>
          </a:solidFill>
          <a:ln w="28575">
            <a:solidFill>
              <a:sysClr val="windowText" lastClr="000000"/>
            </a:solidFill>
            <a:miter lim="800000"/>
            <a:headEnd/>
            <a:tailEnd/>
          </a:ln>
          <a:effectLst>
            <a:outerShdw dist="71842" dir="2700000" algn="ctr" rotWithShape="0">
              <a:srgbClr val="DBF5F9">
                <a:alpha val="50000"/>
              </a:srgbClr>
            </a:outerShdw>
          </a:effectLst>
        </p:spPr>
        <p:txBody>
          <a:bodyPr vert="horz" wrap="square" lIns="91440" tIns="45720" rIns="91440" bIns="45720" numCol="1" anchor="t" anchorCtr="0" compatLnSpc="1">
            <a:prstTxWarp prst="textNoShape">
              <a:avLst/>
            </a:prstTxWarp>
            <a:normAutofit fontScale="92500" lnSpcReduction="20000"/>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en-US" sz="2600" b="1" i="0" u="none" strike="noStrike" kern="1200" cap="none" spc="0" normalizeH="0" baseline="0" noProof="0" dirty="0">
                <a:ln>
                  <a:noFill/>
                </a:ln>
                <a:solidFill>
                  <a:schemeClr val="tx2"/>
                </a:solidFill>
                <a:effectLst/>
                <a:uLnTx/>
                <a:uFillTx/>
                <a:latin typeface="Constantia"/>
                <a:ea typeface="+mn-ea"/>
                <a:cs typeface="+mn-cs"/>
              </a:rPr>
              <a:t>NOTICE OF BUDGET HEARING</a:t>
            </a: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en-US" sz="2400" b="0" i="0" u="none" strike="noStrike" kern="1200" cap="none" spc="0" normalizeH="0" baseline="0" noProof="0" dirty="0">
                <a:ln>
                  <a:noFill/>
                </a:ln>
                <a:solidFill>
                  <a:schemeClr val="tx2"/>
                </a:solidFill>
                <a:effectLst/>
                <a:uLnTx/>
                <a:uFillTx/>
                <a:latin typeface="Constantia"/>
                <a:ea typeface="+mn-ea"/>
                <a:cs typeface="+mn-cs"/>
              </a:rPr>
              <a:t>The ____________ has tentatively adopted </a:t>
            </a: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en-US" sz="2400" b="0" i="0" u="none" strike="noStrike" kern="1200" cap="none" spc="0" normalizeH="0" baseline="0" noProof="0" dirty="0">
                <a:ln>
                  <a:noFill/>
                </a:ln>
                <a:solidFill>
                  <a:schemeClr val="tx2"/>
                </a:solidFill>
                <a:effectLst/>
                <a:uLnTx/>
                <a:uFillTx/>
                <a:latin typeface="Constantia"/>
                <a:ea typeface="+mn-ea"/>
                <a:cs typeface="+mn-cs"/>
              </a:rPr>
              <a:t>a budget for </a:t>
            </a:r>
            <a:r>
              <a:rPr kumimoji="0" lang="en-US" altLang="en-US" sz="2400" b="0" i="1" u="sng" strike="noStrike" kern="1200" cap="none" spc="0" normalizeH="0" baseline="0" noProof="0" dirty="0">
                <a:ln>
                  <a:noFill/>
                </a:ln>
                <a:solidFill>
                  <a:schemeClr val="tx2"/>
                </a:solidFill>
                <a:effectLst/>
                <a:uLnTx/>
                <a:uFillTx/>
                <a:latin typeface="Constantia"/>
                <a:ea typeface="+mn-ea"/>
                <a:cs typeface="+mn-cs"/>
              </a:rPr>
              <a:t>(fiscal year)</a:t>
            </a: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endParaRPr kumimoji="0" lang="en-US" altLang="en-US" sz="2400" b="0" i="0" u="none" strike="noStrike" kern="1200" cap="none" spc="0" normalizeH="0" baseline="0" noProof="0" dirty="0">
              <a:ln>
                <a:noFill/>
              </a:ln>
              <a:solidFill>
                <a:schemeClr val="tx2"/>
              </a:solidFill>
              <a:effectLst/>
              <a:uLnTx/>
              <a:uFillTx/>
              <a:latin typeface="Constantia"/>
              <a:ea typeface="+mn-ea"/>
              <a:cs typeface="+mn-cs"/>
            </a:endParaRP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en-US" sz="2400" b="0" i="0" u="none" strike="noStrike" kern="1200" cap="none" spc="0" normalizeH="0" baseline="0" noProof="0" dirty="0">
                <a:ln>
                  <a:noFill/>
                </a:ln>
                <a:solidFill>
                  <a:schemeClr val="tx2"/>
                </a:solidFill>
                <a:effectLst/>
                <a:uLnTx/>
                <a:uFillTx/>
                <a:latin typeface="Constantia"/>
                <a:ea typeface="+mn-ea"/>
                <a:cs typeface="+mn-cs"/>
              </a:rPr>
              <a:t>A public hearing to make a FINAL DECISION on the budget AND TAXES will be held on:</a:t>
            </a:r>
            <a:endParaRPr kumimoji="0" lang="en-US" altLang="en-US" sz="2400" b="0" i="1" u="none" strike="noStrike" kern="1200" cap="none" spc="0" normalizeH="0" baseline="0" noProof="0" dirty="0">
              <a:ln>
                <a:noFill/>
              </a:ln>
              <a:solidFill>
                <a:schemeClr val="tx2"/>
              </a:solidFill>
              <a:effectLst/>
              <a:uLnTx/>
              <a:uFillTx/>
              <a:latin typeface="Constantia"/>
              <a:ea typeface="+mn-ea"/>
              <a:cs typeface="+mn-cs"/>
            </a:endParaRP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en-US" sz="2400" b="0" i="1" u="none" strike="noStrike" kern="1200" cap="none" spc="0" normalizeH="0" baseline="0" noProof="0" dirty="0">
                <a:ln>
                  <a:noFill/>
                </a:ln>
                <a:solidFill>
                  <a:schemeClr val="tx2"/>
                </a:solidFill>
                <a:effectLst/>
                <a:uLnTx/>
                <a:uFillTx/>
                <a:latin typeface="Constantia"/>
                <a:ea typeface="+mn-ea"/>
                <a:cs typeface="+mn-cs"/>
              </a:rPr>
              <a:t>(Date)</a:t>
            </a: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en-US" sz="2400" b="0" i="1" u="none" strike="noStrike" kern="1200" cap="none" spc="0" normalizeH="0" baseline="0" noProof="0" dirty="0">
                <a:ln>
                  <a:noFill/>
                </a:ln>
                <a:solidFill>
                  <a:schemeClr val="tx2"/>
                </a:solidFill>
                <a:effectLst/>
                <a:uLnTx/>
                <a:uFillTx/>
                <a:latin typeface="Constantia"/>
                <a:ea typeface="+mn-ea"/>
                <a:cs typeface="+mn-cs"/>
              </a:rPr>
              <a:t> (Time)</a:t>
            </a: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en-US" sz="2400" b="0" i="1" u="none" strike="noStrike" kern="1200" cap="none" spc="0" normalizeH="0" baseline="0" noProof="0" dirty="0">
                <a:ln>
                  <a:noFill/>
                </a:ln>
                <a:solidFill>
                  <a:schemeClr val="tx2"/>
                </a:solidFill>
                <a:effectLst/>
                <a:uLnTx/>
                <a:uFillTx/>
                <a:latin typeface="Constantia"/>
                <a:ea typeface="+mn-ea"/>
                <a:cs typeface="+mn-cs"/>
              </a:rPr>
              <a:t>at</a:t>
            </a:r>
          </a:p>
          <a:p>
            <a:pPr marL="274320" marR="0" lvl="0" indent="-274320" algn="ctr" defTabSz="914400" rtl="0" eaLnBrk="1" fontAlgn="auto" latinLnBrk="0" hangingPunct="1">
              <a:lnSpc>
                <a:spcPct val="100000"/>
              </a:lnSpc>
              <a:spcBef>
                <a:spcPct val="20000"/>
              </a:spcBef>
              <a:spcAft>
                <a:spcPts val="0"/>
              </a:spcAft>
              <a:buClr>
                <a:srgbClr val="0BD0D9"/>
              </a:buClr>
              <a:buSzPct val="95000"/>
              <a:buFontTx/>
              <a:buNone/>
              <a:tabLst/>
              <a:defRPr/>
            </a:pPr>
            <a:r>
              <a:rPr kumimoji="0" lang="en-US" altLang="en-US" sz="2400" b="0" i="1" u="none" strike="noStrike" kern="1200" cap="none" spc="0" normalizeH="0" baseline="0" noProof="0" dirty="0">
                <a:ln>
                  <a:noFill/>
                </a:ln>
                <a:solidFill>
                  <a:schemeClr val="tx2"/>
                </a:solidFill>
                <a:effectLst/>
                <a:uLnTx/>
                <a:uFillTx/>
                <a:latin typeface="Constantia"/>
                <a:ea typeface="+mn-ea"/>
                <a:cs typeface="+mn-cs"/>
              </a:rPr>
              <a:t> (Meeting Place)</a:t>
            </a:r>
            <a:endParaRPr kumimoji="0" lang="en-US" altLang="en-US" sz="2400" b="0" i="0" u="none" strike="noStrike" kern="1200" cap="none" spc="0" normalizeH="0" baseline="0" noProof="0" dirty="0">
              <a:ln>
                <a:noFill/>
              </a:ln>
              <a:solidFill>
                <a:schemeClr val="tx2"/>
              </a:solidFill>
              <a:effectLst/>
              <a:uLnTx/>
              <a:uFillTx/>
              <a:latin typeface="Constantia"/>
              <a:ea typeface="+mn-ea"/>
              <a:cs typeface="+mn-cs"/>
            </a:endParaRPr>
          </a:p>
        </p:txBody>
      </p:sp>
    </p:spTree>
    <p:extLst>
      <p:ext uri="{BB962C8B-B14F-4D97-AF65-F5344CB8AC3E}">
        <p14:creationId xmlns:p14="http://schemas.microsoft.com/office/powerpoint/2010/main" val="559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Ad </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76036"/>
            <a:ext cx="8382000" cy="3534729"/>
          </a:xfrm>
        </p:spPr>
        <p:txBody>
          <a:bodyPr>
            <a:normAutofit/>
          </a:bodyPr>
          <a:lstStyle/>
          <a:p>
            <a:pPr marL="0" indent="0">
              <a:buNone/>
            </a:pPr>
            <a:r>
              <a:rPr lang="en-US" sz="2400" dirty="0">
                <a:solidFill>
                  <a:schemeClr val="tx2"/>
                </a:solidFill>
              </a:rPr>
              <a:t>The advertisement must show </a:t>
            </a:r>
            <a:r>
              <a:rPr lang="en-US" sz="2400" b="1" dirty="0">
                <a:solidFill>
                  <a:schemeClr val="tx2"/>
                </a:solidFill>
              </a:rPr>
              <a:t>all</a:t>
            </a:r>
            <a:r>
              <a:rPr lang="en-US" sz="2400" dirty="0">
                <a:solidFill>
                  <a:schemeClr val="tx2"/>
                </a:solidFill>
              </a:rPr>
              <a:t> tentatively adopted millage rates: </a:t>
            </a:r>
          </a:p>
          <a:p>
            <a:r>
              <a:rPr lang="en-US" sz="2400" dirty="0">
                <a:solidFill>
                  <a:schemeClr val="tx2"/>
                </a:solidFill>
              </a:rPr>
              <a:t>General fund </a:t>
            </a:r>
          </a:p>
          <a:p>
            <a:r>
              <a:rPr lang="en-US" sz="2400" dirty="0">
                <a:solidFill>
                  <a:schemeClr val="tx2"/>
                </a:solidFill>
              </a:rPr>
              <a:t>Dependent district </a:t>
            </a:r>
          </a:p>
          <a:p>
            <a:r>
              <a:rPr lang="en-US" sz="2400" dirty="0">
                <a:solidFill>
                  <a:schemeClr val="tx2"/>
                </a:solidFill>
              </a:rPr>
              <a:t>Municipal Service Taxing Unit (MSTU) </a:t>
            </a:r>
          </a:p>
          <a:p>
            <a:r>
              <a:rPr lang="en-US" sz="2400" dirty="0">
                <a:solidFill>
                  <a:schemeClr val="tx2"/>
                </a:solidFill>
              </a:rPr>
              <a:t>Voted debt service </a:t>
            </a:r>
          </a:p>
          <a:p>
            <a:endParaRPr lang="en-US" dirty="0"/>
          </a:p>
        </p:txBody>
      </p:sp>
    </p:spTree>
    <p:extLst>
      <p:ext uri="{BB962C8B-B14F-4D97-AF65-F5344CB8AC3E}">
        <p14:creationId xmlns:p14="http://schemas.microsoft.com/office/powerpoint/2010/main" val="986235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Ad </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457200" y="2576036"/>
            <a:ext cx="8001000" cy="353472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For this advertisement:</a:t>
            </a:r>
          </a:p>
          <a:p>
            <a:pPr>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Each millage rate must include at least 95% of ad valorem taxes in the budget.</a:t>
            </a:r>
          </a:p>
          <a:p>
            <a:pPr>
              <a:buFont typeface="Calibri" panose="020F0502020204030204" pitchFamily="34" charset="0"/>
              <a:buChar char="-"/>
            </a:pPr>
            <a:r>
              <a:rPr lang="en-US" sz="2400" b="1" dirty="0">
                <a:solidFill>
                  <a:schemeClr val="tx2"/>
                </a:solidFill>
                <a:latin typeface="Arial" panose="020B0604020202020204" pitchFamily="34" charset="0"/>
                <a:cs typeface="Arial" panose="020B0604020202020204" pitchFamily="34" charset="0"/>
              </a:rPr>
              <a:t>All</a:t>
            </a:r>
            <a:r>
              <a:rPr lang="en-US" sz="2400" dirty="0">
                <a:solidFill>
                  <a:schemeClr val="tx2"/>
                </a:solidFill>
                <a:latin typeface="Arial" panose="020B0604020202020204" pitchFamily="34" charset="0"/>
                <a:cs typeface="Arial" panose="020B0604020202020204" pitchFamily="34" charset="0"/>
              </a:rPr>
              <a:t> funds must be shown. </a:t>
            </a:r>
          </a:p>
          <a:p>
            <a:pPr>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The ad must show a balanced budget. </a:t>
            </a:r>
          </a:p>
          <a:p>
            <a:pPr lvl="1">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All funds should balance. </a:t>
            </a:r>
          </a:p>
          <a:p>
            <a:pPr lvl="1">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The total of all funds should balance. </a:t>
            </a:r>
          </a:p>
          <a:p>
            <a:pPr>
              <a:buFont typeface="Calibri" panose="020F0502020204030204" pitchFamily="34" charset="0"/>
              <a:buChar char="-"/>
            </a:pPr>
            <a:r>
              <a:rPr lang="en-US" sz="2400" dirty="0">
                <a:solidFill>
                  <a:schemeClr val="tx2"/>
                </a:solidFill>
                <a:latin typeface="Arial" panose="020B0604020202020204" pitchFamily="34" charset="0"/>
                <a:cs typeface="Arial" panose="020B0604020202020204" pitchFamily="34" charset="0"/>
              </a:rPr>
              <a:t>A line item for reserves must be shown. </a:t>
            </a:r>
          </a:p>
          <a:p>
            <a:endParaRPr lang="en-US" dirty="0"/>
          </a:p>
        </p:txBody>
      </p:sp>
    </p:spTree>
    <p:extLst>
      <p:ext uri="{BB962C8B-B14F-4D97-AF65-F5344CB8AC3E}">
        <p14:creationId xmlns:p14="http://schemas.microsoft.com/office/powerpoint/2010/main" val="345332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t>
            </a:r>
            <a:r>
              <a:rPr lang="en-US" sz="34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14600"/>
            <a:ext cx="7924800" cy="342899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Other requirements:</a:t>
            </a:r>
          </a:p>
          <a:p>
            <a:pPr>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ad must have an adjacent </a:t>
            </a:r>
            <a:r>
              <a:rPr lang="en-US" sz="2400" i="1" dirty="0">
                <a:solidFill>
                  <a:schemeClr val="tx2"/>
                </a:solidFill>
                <a:latin typeface="Arial" panose="020B0604020202020204" pitchFamily="34" charset="0"/>
                <a:cs typeface="Arial" panose="020B0604020202020204" pitchFamily="34" charset="0"/>
              </a:rPr>
              <a:t>Notice of Proposed Tax Increase</a:t>
            </a:r>
            <a:r>
              <a:rPr lang="en-US" sz="2400" dirty="0">
                <a:solidFill>
                  <a:schemeClr val="tx2"/>
                </a:solidFill>
                <a:latin typeface="Arial" panose="020B0604020202020204" pitchFamily="34" charset="0"/>
                <a:cs typeface="Arial" panose="020B0604020202020204" pitchFamily="34" charset="0"/>
              </a:rPr>
              <a:t> ad </a:t>
            </a:r>
            <a:r>
              <a:rPr lang="en-US" sz="2400" b="1" dirty="0">
                <a:solidFill>
                  <a:schemeClr val="tx2"/>
                </a:solidFill>
                <a:latin typeface="Arial" panose="020B0604020202020204" pitchFamily="34" charset="0"/>
                <a:cs typeface="Arial" panose="020B0604020202020204" pitchFamily="34" charset="0"/>
              </a:rPr>
              <a:t>or</a:t>
            </a:r>
            <a:r>
              <a:rPr lang="en-US" sz="2400" dirty="0">
                <a:solidFill>
                  <a:schemeClr val="tx2"/>
                </a:solidFill>
                <a:latin typeface="Arial" panose="020B0604020202020204" pitchFamily="34" charset="0"/>
                <a:cs typeface="Arial" panose="020B0604020202020204" pitchFamily="34" charset="0"/>
              </a:rPr>
              <a:t> </a:t>
            </a:r>
            <a:r>
              <a:rPr lang="en-US" sz="2400" i="1" dirty="0">
                <a:solidFill>
                  <a:schemeClr val="tx2"/>
                </a:solidFill>
                <a:latin typeface="Arial" panose="020B0604020202020204" pitchFamily="34" charset="0"/>
                <a:cs typeface="Arial" panose="020B0604020202020204" pitchFamily="34" charset="0"/>
              </a:rPr>
              <a:t>Notice of Budget Hearing </a:t>
            </a:r>
            <a:r>
              <a:rPr lang="en-US" sz="2400" dirty="0">
                <a:solidFill>
                  <a:schemeClr val="tx2"/>
                </a:solidFill>
                <a:latin typeface="Arial" panose="020B0604020202020204" pitchFamily="34" charset="0"/>
                <a:cs typeface="Arial" panose="020B0604020202020204" pitchFamily="34" charset="0"/>
              </a:rPr>
              <a:t>ad (not both).</a:t>
            </a:r>
          </a:p>
          <a:p>
            <a:pPr>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ad cannot appear in the legal or classified section of the newspaper.</a:t>
            </a:r>
          </a:p>
          <a:p>
            <a:pPr>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This ad has no size requirements.</a:t>
            </a:r>
          </a:p>
          <a:p>
            <a:pPr>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ad must comply with all statutory budget requirements.</a:t>
            </a:r>
          </a:p>
          <a:p>
            <a:endParaRPr lang="en-US" dirty="0"/>
          </a:p>
        </p:txBody>
      </p:sp>
    </p:spTree>
    <p:extLst>
      <p:ext uri="{BB962C8B-B14F-4D97-AF65-F5344CB8AC3E}">
        <p14:creationId xmlns:p14="http://schemas.microsoft.com/office/powerpoint/2010/main" val="385510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499"/>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b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Day 1 = July 1</a:t>
            </a:r>
          </a:p>
        </p:txBody>
      </p:sp>
      <p:sp>
        <p:nvSpPr>
          <p:cNvPr id="3" name="Content Placeholder 2"/>
          <p:cNvSpPr>
            <a:spLocks noGrp="1"/>
          </p:cNvSpPr>
          <p:nvPr>
            <p:ph idx="1"/>
          </p:nvPr>
        </p:nvSpPr>
        <p:spPr>
          <a:xfrm>
            <a:off x="590712" y="2702252"/>
            <a:ext cx="3886199" cy="3687763"/>
          </a:xfrm>
        </p:spPr>
        <p:txBody>
          <a:bodyPr>
            <a:normAutofit/>
          </a:bodyPr>
          <a:lstStyle/>
          <a:p>
            <a:pPr marL="109728" indent="0">
              <a:buNone/>
            </a:pP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The first day of the TRIM process is </a:t>
            </a:r>
            <a:r>
              <a:rPr lang="en-US" sz="2400" b="1" dirty="0">
                <a:solidFill>
                  <a:schemeClr val="tx2"/>
                </a:solidFill>
                <a:latin typeface="Arial" panose="020B0604020202020204" pitchFamily="34" charset="0"/>
                <a:ea typeface="Open Sans Extrabold" panose="020B0906030804020204" pitchFamily="34" charset="0"/>
                <a:cs typeface="Arial" panose="020B0604020202020204" pitchFamily="34" charset="0"/>
              </a:rPr>
              <a:t>July 1, </a:t>
            </a: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or the date of certification of taxable value, whichever is </a:t>
            </a:r>
            <a:r>
              <a:rPr lang="en-US" sz="2400" b="1" dirty="0">
                <a:solidFill>
                  <a:schemeClr val="tx2"/>
                </a:solidFill>
                <a:latin typeface="Arial" panose="020B0604020202020204" pitchFamily="34" charset="0"/>
                <a:ea typeface="Open Sans Extrabold" panose="020B0906030804020204" pitchFamily="34" charset="0"/>
                <a:cs typeface="Arial" panose="020B0604020202020204" pitchFamily="34" charset="0"/>
              </a:rPr>
              <a:t>later</a:t>
            </a:r>
            <a:r>
              <a:rPr lang="en-US" sz="2400" dirty="0">
                <a:solidFill>
                  <a:schemeClr val="tx2"/>
                </a:solidFill>
                <a:latin typeface="Arial" panose="020B0604020202020204" pitchFamily="34" charset="0"/>
                <a:ea typeface="Open Sans Extrabold" panose="020B0906030804020204" pitchFamily="34" charset="0"/>
                <a:cs typeface="Arial" panose="020B0604020202020204" pitchFamily="34" charset="0"/>
              </a:rPr>
              <a:t>.</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graphicFrame>
        <p:nvGraphicFramePr>
          <p:cNvPr id="4" name="Group 64"/>
          <p:cNvGraphicFramePr>
            <a:graphicFrameLocks noGrp="1"/>
          </p:cNvGraphicFramePr>
          <p:nvPr>
            <p:extLst>
              <p:ext uri="{D42A27DB-BD31-4B8C-83A1-F6EECF244321}">
                <p14:modId xmlns:p14="http://schemas.microsoft.com/office/powerpoint/2010/main" val="2925525447"/>
              </p:ext>
            </p:extLst>
          </p:nvPr>
        </p:nvGraphicFramePr>
        <p:xfrm>
          <a:off x="4629346" y="2362200"/>
          <a:ext cx="3352797" cy="3581400"/>
        </p:xfrm>
        <a:graphic>
          <a:graphicData uri="http://schemas.openxmlformats.org/drawingml/2006/table">
            <a:tbl>
              <a:tblPr/>
              <a:tblGrid>
                <a:gridCol w="479636">
                  <a:extLst>
                    <a:ext uri="{9D8B030D-6E8A-4147-A177-3AD203B41FA5}">
                      <a16:colId xmlns:a16="http://schemas.microsoft.com/office/drawing/2014/main" val="20000"/>
                    </a:ext>
                  </a:extLst>
                </a:gridCol>
                <a:gridCol w="479636">
                  <a:extLst>
                    <a:ext uri="{9D8B030D-6E8A-4147-A177-3AD203B41FA5}">
                      <a16:colId xmlns:a16="http://schemas.microsoft.com/office/drawing/2014/main" val="20001"/>
                    </a:ext>
                  </a:extLst>
                </a:gridCol>
                <a:gridCol w="479636">
                  <a:extLst>
                    <a:ext uri="{9D8B030D-6E8A-4147-A177-3AD203B41FA5}">
                      <a16:colId xmlns:a16="http://schemas.microsoft.com/office/drawing/2014/main" val="20002"/>
                    </a:ext>
                  </a:extLst>
                </a:gridCol>
                <a:gridCol w="474981">
                  <a:extLst>
                    <a:ext uri="{9D8B030D-6E8A-4147-A177-3AD203B41FA5}">
                      <a16:colId xmlns:a16="http://schemas.microsoft.com/office/drawing/2014/main" val="20003"/>
                    </a:ext>
                  </a:extLst>
                </a:gridCol>
                <a:gridCol w="479636">
                  <a:extLst>
                    <a:ext uri="{9D8B030D-6E8A-4147-A177-3AD203B41FA5}">
                      <a16:colId xmlns:a16="http://schemas.microsoft.com/office/drawing/2014/main" val="20004"/>
                    </a:ext>
                  </a:extLst>
                </a:gridCol>
                <a:gridCol w="479636">
                  <a:extLst>
                    <a:ext uri="{9D8B030D-6E8A-4147-A177-3AD203B41FA5}">
                      <a16:colId xmlns:a16="http://schemas.microsoft.com/office/drawing/2014/main" val="20005"/>
                    </a:ext>
                  </a:extLst>
                </a:gridCol>
                <a:gridCol w="479636">
                  <a:extLst>
                    <a:ext uri="{9D8B030D-6E8A-4147-A177-3AD203B41FA5}">
                      <a16:colId xmlns:a16="http://schemas.microsoft.com/office/drawing/2014/main" val="20006"/>
                    </a:ext>
                  </a:extLst>
                </a:gridCol>
              </a:tblGrid>
              <a:tr h="71628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003399"/>
                        </a:solidFill>
                        <a:effectLst/>
                        <a:latin typeface="Arial"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3399"/>
                        </a:solidFill>
                        <a:effectLst/>
                        <a:latin typeface="Arial"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003399"/>
                        </a:solidFill>
                        <a:effectLst/>
                        <a:latin typeface="Arial"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1628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3399"/>
                          </a:solidFill>
                          <a:effectLst/>
                          <a:latin typeface="Arial" charset="0"/>
                        </a:rPr>
                        <a:t>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71628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3399"/>
                          </a:solidFill>
                          <a:effectLst/>
                          <a:latin typeface="Arial" charset="0"/>
                        </a:rPr>
                        <a:t>13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18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1628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3399"/>
                          </a:solidFill>
                          <a:effectLst/>
                          <a:latin typeface="Arial" charset="0"/>
                        </a:rPr>
                        <a:t>19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16280">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3399"/>
                          </a:solidFill>
                          <a:effectLst/>
                          <a:latin typeface="Arial" charset="0"/>
                        </a:rPr>
                        <a:t>28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29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30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3399"/>
                          </a:solidFill>
                          <a:effectLst/>
                          <a:latin typeface="Arial" charset="0"/>
                        </a:rPr>
                        <a:t>31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Constantia"/>
                        </a:defRPr>
                      </a:lvl1pPr>
                      <a:lvl2pPr marL="457200" algn="l" defTabSz="914400" rtl="0" eaLnBrk="1" latinLnBrk="0" hangingPunct="1">
                        <a:defRPr sz="1800" kern="1200">
                          <a:solidFill>
                            <a:schemeClr val="tx1"/>
                          </a:solidFill>
                          <a:latin typeface="Constantia"/>
                        </a:defRPr>
                      </a:lvl2pPr>
                      <a:lvl3pPr marL="914400" algn="l" defTabSz="914400" rtl="0" eaLnBrk="1" latinLnBrk="0" hangingPunct="1">
                        <a:defRPr sz="1800" kern="1200">
                          <a:solidFill>
                            <a:schemeClr val="tx1"/>
                          </a:solidFill>
                          <a:latin typeface="Constantia"/>
                        </a:defRPr>
                      </a:lvl3pPr>
                      <a:lvl4pPr marL="1371600" algn="l" defTabSz="914400" rtl="0" eaLnBrk="1" latinLnBrk="0" hangingPunct="1">
                        <a:defRPr sz="1800" kern="1200">
                          <a:solidFill>
                            <a:schemeClr val="tx1"/>
                          </a:solidFill>
                          <a:latin typeface="Constantia"/>
                        </a:defRPr>
                      </a:lvl4pPr>
                      <a:lvl5pPr marL="1828800" algn="l" defTabSz="914400" rtl="0" eaLnBrk="1" latinLnBrk="0" hangingPunct="1">
                        <a:defRPr sz="1800" kern="1200">
                          <a:solidFill>
                            <a:schemeClr val="tx1"/>
                          </a:solidFill>
                          <a:latin typeface="Constantia"/>
                        </a:defRPr>
                      </a:lvl5pPr>
                      <a:lvl6pPr marL="2286000" algn="l" defTabSz="914400" rtl="0" eaLnBrk="1" latinLnBrk="0" hangingPunct="1">
                        <a:defRPr sz="1800" kern="1200">
                          <a:solidFill>
                            <a:schemeClr val="tx1"/>
                          </a:solidFill>
                          <a:latin typeface="Constantia"/>
                        </a:defRPr>
                      </a:lvl6pPr>
                      <a:lvl7pPr marL="2743200" algn="l" defTabSz="914400" rtl="0" eaLnBrk="1" latinLnBrk="0" hangingPunct="1">
                        <a:defRPr sz="1800" kern="1200">
                          <a:solidFill>
                            <a:schemeClr val="tx1"/>
                          </a:solidFill>
                          <a:latin typeface="Constantia"/>
                        </a:defRPr>
                      </a:lvl7pPr>
                      <a:lvl8pPr marL="3200400" algn="l" defTabSz="914400" rtl="0" eaLnBrk="1" latinLnBrk="0" hangingPunct="1">
                        <a:defRPr sz="1800" kern="1200">
                          <a:solidFill>
                            <a:schemeClr val="tx1"/>
                          </a:solidFill>
                          <a:latin typeface="Constantia"/>
                        </a:defRPr>
                      </a:lvl8pPr>
                      <a:lvl9pPr marL="3657600" algn="l" defTabSz="914400" rtl="0" eaLnBrk="1" latinLnBrk="0" hangingPunct="1">
                        <a:defRPr sz="1800" kern="1200">
                          <a:solidFill>
                            <a:schemeClr val="tx1"/>
                          </a:solidFill>
                          <a:latin typeface="Constantia"/>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3399"/>
                        </a:solidFill>
                        <a:effectLst/>
                        <a:latin typeface="Arial"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5" name="Oval 115"/>
          <p:cNvSpPr>
            <a:spLocks noChangeArrowheads="1"/>
          </p:cNvSpPr>
          <p:nvPr/>
        </p:nvSpPr>
        <p:spPr bwMode="auto">
          <a:xfrm>
            <a:off x="5857971" y="2252173"/>
            <a:ext cx="914400" cy="10668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l"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l"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l"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l"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US" altLang="en-US" sz="1800">
              <a:solidFill>
                <a:prstClr val="black"/>
              </a:solidFill>
              <a:latin typeface="Arial" panose="020B0604020202020204" pitchFamily="34" charset="0"/>
            </a:endParaRPr>
          </a:p>
        </p:txBody>
      </p:sp>
      <p:sp>
        <p:nvSpPr>
          <p:cNvPr id="6" name="AutoShape 116"/>
          <p:cNvSpPr>
            <a:spLocks noChangeArrowheads="1"/>
          </p:cNvSpPr>
          <p:nvPr/>
        </p:nvSpPr>
        <p:spPr bwMode="auto">
          <a:xfrm rot="2632839" flipH="1">
            <a:off x="6399255" y="3382968"/>
            <a:ext cx="1524000" cy="838200"/>
          </a:xfrm>
          <a:prstGeom prst="rightArrowCallout">
            <a:avLst>
              <a:gd name="adj1" fmla="val 25000"/>
              <a:gd name="adj2" fmla="val 25000"/>
              <a:gd name="adj3" fmla="val 30303"/>
              <a:gd name="adj4" fmla="val 66667"/>
            </a:avLst>
          </a:prstGeom>
          <a:solidFill>
            <a:srgbClr val="FF00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l"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l"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l"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l"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800" b="1" i="0" u="none" strike="noStrike" kern="0" cap="none" spc="0" normalizeH="0" baseline="0" noProof="0">
                <a:ln>
                  <a:noFill/>
                </a:ln>
                <a:solidFill>
                  <a:prstClr val="white"/>
                </a:solidFill>
                <a:effectLst/>
                <a:uLnTx/>
                <a:uFillTx/>
                <a:latin typeface="Tahoma" panose="020B0604030504040204" pitchFamily="34" charset="0"/>
              </a:rPr>
              <a:t>DAY</a:t>
            </a: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800" b="1" i="0" u="none" strike="noStrike" kern="0" cap="none" spc="0" normalizeH="0" baseline="0" noProof="0">
                <a:ln>
                  <a:noFill/>
                </a:ln>
                <a:solidFill>
                  <a:prstClr val="white"/>
                </a:solidFill>
                <a:effectLst/>
                <a:uLnTx/>
                <a:uFillTx/>
                <a:latin typeface="Tahoma" panose="020B0604030504040204" pitchFamily="34" charset="0"/>
              </a:rPr>
              <a:t>1</a:t>
            </a:r>
          </a:p>
        </p:txBody>
      </p:sp>
      <p:sp>
        <p:nvSpPr>
          <p:cNvPr id="7" name="Rectangle 114"/>
          <p:cNvSpPr>
            <a:spLocks noChangeArrowheads="1"/>
          </p:cNvSpPr>
          <p:nvPr/>
        </p:nvSpPr>
        <p:spPr bwMode="auto">
          <a:xfrm>
            <a:off x="4419600" y="1828800"/>
            <a:ext cx="3429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l"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l"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l"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l"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dirty="0">
                <a:solidFill>
                  <a:prstClr val="black"/>
                </a:solidFill>
                <a:latin typeface="Arial" panose="020B0604020202020204" pitchFamily="34" charset="0"/>
              </a:rPr>
              <a:t>July</a:t>
            </a:r>
          </a:p>
        </p:txBody>
      </p:sp>
    </p:spTree>
    <p:extLst>
      <p:ext uri="{BB962C8B-B14F-4D97-AF65-F5344CB8AC3E}">
        <p14:creationId xmlns:p14="http://schemas.microsoft.com/office/powerpoint/2010/main" val="385650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t>
            </a:r>
            <a:r>
              <a:rPr lang="en-US" sz="34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457200" y="2532668"/>
            <a:ext cx="8001000" cy="353472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If the proposed operating budget expenditures are more than last year's total operating expenditures, include this statement in </a:t>
            </a:r>
            <a:r>
              <a:rPr lang="en-US" sz="2400" b="1" dirty="0">
                <a:solidFill>
                  <a:schemeClr val="tx2"/>
                </a:solidFill>
                <a:latin typeface="Arial" panose="020B0604020202020204" pitchFamily="34" charset="0"/>
                <a:cs typeface="Arial" panose="020B0604020202020204" pitchFamily="34" charset="0"/>
              </a:rPr>
              <a:t>bold</a:t>
            </a:r>
            <a:r>
              <a:rPr lang="en-US" sz="2400" dirty="0">
                <a:solidFill>
                  <a:schemeClr val="tx2"/>
                </a:solidFill>
                <a:latin typeface="Arial" panose="020B0604020202020204" pitchFamily="34" charset="0"/>
                <a:cs typeface="Arial" panose="020B0604020202020204" pitchFamily="34" charset="0"/>
              </a:rPr>
              <a:t>. For example: </a:t>
            </a:r>
          </a:p>
          <a:p>
            <a:pPr marL="0" indent="0" algn="ctr">
              <a:buNone/>
            </a:pPr>
            <a:r>
              <a:rPr lang="en-US" sz="2400" b="1" dirty="0">
                <a:solidFill>
                  <a:schemeClr val="tx2"/>
                </a:solidFill>
                <a:latin typeface="Arial" panose="020B0604020202020204" pitchFamily="34" charset="0"/>
                <a:cs typeface="Arial" panose="020B0604020202020204" pitchFamily="34" charset="0"/>
              </a:rPr>
              <a:t>THE PROPOSED OPERATING BUDGET</a:t>
            </a:r>
          </a:p>
          <a:p>
            <a:pPr marL="0" indent="0" algn="ctr">
              <a:buNone/>
            </a:pPr>
            <a:r>
              <a:rPr lang="en-US" sz="2400" b="1" dirty="0">
                <a:solidFill>
                  <a:schemeClr val="tx2"/>
                </a:solidFill>
                <a:latin typeface="Arial" panose="020B0604020202020204" pitchFamily="34" charset="0"/>
                <a:cs typeface="Arial" panose="020B0604020202020204" pitchFamily="34" charset="0"/>
              </a:rPr>
              <a:t>EXPENDITURES OF </a:t>
            </a:r>
            <a:r>
              <a:rPr lang="en-US" sz="2400" dirty="0">
                <a:solidFill>
                  <a:schemeClr val="tx2"/>
                </a:solidFill>
                <a:latin typeface="Arial" panose="020B0604020202020204" pitchFamily="34" charset="0"/>
                <a:cs typeface="Arial" panose="020B0604020202020204" pitchFamily="34" charset="0"/>
              </a:rPr>
              <a:t>(name of taxing authority) </a:t>
            </a:r>
            <a:r>
              <a:rPr lang="en-US" sz="2400" b="1" dirty="0">
                <a:solidFill>
                  <a:schemeClr val="tx2"/>
                </a:solidFill>
                <a:latin typeface="Arial" panose="020B0604020202020204" pitchFamily="34" charset="0"/>
                <a:cs typeface="Arial" panose="020B0604020202020204" pitchFamily="34" charset="0"/>
              </a:rPr>
              <a:t>ARE</a:t>
            </a:r>
            <a:r>
              <a:rPr lang="en-US" sz="2400" dirty="0">
                <a:solidFill>
                  <a:schemeClr val="tx2"/>
                </a:solidFill>
                <a:latin typeface="Arial" panose="020B0604020202020204" pitchFamily="34" charset="0"/>
                <a:cs typeface="Arial" panose="020B0604020202020204" pitchFamily="34" charset="0"/>
              </a:rPr>
              <a:t> (percent, rounded to one decimal place) </a:t>
            </a:r>
            <a:r>
              <a:rPr lang="en-US" sz="2400" b="1" dirty="0">
                <a:solidFill>
                  <a:schemeClr val="tx2"/>
                </a:solidFill>
                <a:latin typeface="Arial" panose="020B0604020202020204" pitchFamily="34" charset="0"/>
                <a:cs typeface="Arial" panose="020B0604020202020204" pitchFamily="34" charset="0"/>
              </a:rPr>
              <a:t>MORE THAN LAST YEAR'S TOTAL OPERATING EXPENDITURES. </a:t>
            </a:r>
            <a:r>
              <a:rPr lang="en-US" sz="2400" dirty="0">
                <a:solidFill>
                  <a:schemeClr val="tx2"/>
                </a:solidFill>
                <a:latin typeface="Arial" panose="020B0604020202020204" pitchFamily="34" charset="0"/>
                <a:cs typeface="Arial" panose="020B0604020202020204" pitchFamily="34" charset="0"/>
              </a:rPr>
              <a:t>(s.200.065(3)(l), F.S.)</a:t>
            </a:r>
            <a:endParaRPr lang="en-US" sz="2400" b="1" dirty="0">
              <a:solidFill>
                <a:schemeClr val="tx2"/>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76295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Summary </a:t>
            </a:r>
            <a: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t>Ad</a:t>
            </a:r>
            <a:endParaRPr lang="en-US" sz="4000" dirty="0">
              <a:latin typeface="Arial" panose="020B0604020202020204" pitchFamily="34" charset="0"/>
              <a:ea typeface="Open Sans Semibold" panose="020B0706030804020204" pitchFamily="34" charset="0"/>
              <a:cs typeface="Arial" panose="020B0604020202020204" pitchFamily="34" charset="0"/>
            </a:endParaRP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4000" b="12042"/>
          <a:stretch/>
        </p:blipFill>
        <p:spPr bwMode="auto">
          <a:xfrm>
            <a:off x="1638300" y="2462967"/>
            <a:ext cx="5867400" cy="415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a:extLst>
              <a:ext uri="{FF2B5EF4-FFF2-40B4-BE49-F238E27FC236}">
                <a16:creationId xmlns:a16="http://schemas.microsoft.com/office/drawing/2014/main" id="{67B715F1-F061-4975-B8EE-C08261DEEAD1}"/>
              </a:ext>
            </a:extLst>
          </p:cNvPr>
          <p:cNvSpPr/>
          <p:nvPr/>
        </p:nvSpPr>
        <p:spPr>
          <a:xfrm>
            <a:off x="2007598" y="2819400"/>
            <a:ext cx="507900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125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Recessed Hearing Information</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90800"/>
            <a:ext cx="7924800" cy="3428999"/>
          </a:xfrm>
        </p:spPr>
        <p:txBody>
          <a:bodyPr>
            <a:normAutofit fontScale="92500" lnSpcReduction="20000"/>
          </a:bodyPr>
          <a:lstStyle/>
          <a:p>
            <a:pPr marL="0" indent="0">
              <a:buNone/>
            </a:pPr>
            <a:r>
              <a:rPr lang="en-US" sz="2600" dirty="0">
                <a:solidFill>
                  <a:schemeClr val="tx2"/>
                </a:solidFill>
                <a:latin typeface="Arial" panose="020B0604020202020204" pitchFamily="34" charset="0"/>
                <a:cs typeface="Arial" panose="020B0604020202020204" pitchFamily="34" charset="0"/>
              </a:rPr>
              <a:t>If the hearing is recessed, the taxing authority must publish a </a:t>
            </a:r>
            <a:r>
              <a:rPr lang="en-US" sz="2600" i="1" dirty="0">
                <a:solidFill>
                  <a:schemeClr val="tx2"/>
                </a:solidFill>
                <a:latin typeface="Arial" panose="020B0604020202020204" pitchFamily="34" charset="0"/>
                <a:cs typeface="Arial" panose="020B0604020202020204" pitchFamily="34" charset="0"/>
              </a:rPr>
              <a:t>Notice of Continuation </a:t>
            </a:r>
            <a:r>
              <a:rPr lang="en-US" sz="2600" dirty="0">
                <a:solidFill>
                  <a:schemeClr val="tx2"/>
                </a:solidFill>
                <a:latin typeface="Arial" panose="020B0604020202020204" pitchFamily="34" charset="0"/>
                <a:cs typeface="Arial" panose="020B0604020202020204" pitchFamily="34" charset="0"/>
              </a:rPr>
              <a:t>in a newspaper of general paid circulation in the county.</a:t>
            </a:r>
          </a:p>
          <a:p>
            <a:endParaRPr lang="en-US" sz="2600" dirty="0">
              <a:solidFill>
                <a:schemeClr val="tx2"/>
              </a:solidFill>
              <a:latin typeface="Arial" panose="020B0604020202020204" pitchFamily="34" charset="0"/>
              <a:cs typeface="Arial" panose="020B0604020202020204" pitchFamily="34" charset="0"/>
            </a:endParaRPr>
          </a:p>
          <a:p>
            <a:pPr marL="0" indent="0">
              <a:buNone/>
            </a:pPr>
            <a:r>
              <a:rPr lang="en-US" sz="2600" dirty="0">
                <a:solidFill>
                  <a:schemeClr val="tx2"/>
                </a:solidFill>
                <a:latin typeface="Arial" panose="020B0604020202020204" pitchFamily="34" charset="0"/>
                <a:cs typeface="Arial" panose="020B0604020202020204" pitchFamily="34" charset="0"/>
              </a:rPr>
              <a:t>The notice must state the time, date, and location of the hearing. </a:t>
            </a:r>
          </a:p>
          <a:p>
            <a:pPr marL="0" indent="0">
              <a:buNone/>
            </a:pPr>
            <a:endParaRPr lang="en-US" sz="2800" dirty="0">
              <a:solidFill>
                <a:schemeClr val="tx2"/>
              </a:solidFill>
              <a:latin typeface="Arial" panose="020B0604020202020204" pitchFamily="34" charset="0"/>
              <a:cs typeface="Arial" panose="020B0604020202020204" pitchFamily="34" charset="0"/>
            </a:endParaRPr>
          </a:p>
          <a:p>
            <a:pPr marL="0" indent="0">
              <a:buNone/>
            </a:pPr>
            <a:r>
              <a:rPr lang="en-US" sz="2800" b="1" dirty="0">
                <a:solidFill>
                  <a:schemeClr val="tx2"/>
                </a:solidFill>
                <a:latin typeface="Arial" panose="020B0604020202020204" pitchFamily="34" charset="0"/>
                <a:cs typeface="Arial" panose="020B0604020202020204" pitchFamily="34" charset="0"/>
              </a:rPr>
              <a:t>Do not adjourn the hearing. The hearing is to be recessed.</a:t>
            </a:r>
          </a:p>
          <a:p>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445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Recessed Hearing Information</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2700" b="1" i="1" dirty="0">
                <a:solidFill>
                  <a:schemeClr val="tx2"/>
                </a:solidFill>
                <a:latin typeface="Arial" panose="020B0604020202020204" pitchFamily="34" charset="0"/>
                <a:ea typeface="Open Sans Semibold" panose="020B0706030804020204" pitchFamily="34" charset="0"/>
                <a:cs typeface="Arial" panose="020B0604020202020204" pitchFamily="34" charset="0"/>
              </a:rPr>
              <a:t>EXAMPLE</a:t>
            </a:r>
          </a:p>
        </p:txBody>
      </p:sp>
      <p:sp>
        <p:nvSpPr>
          <p:cNvPr id="5" name="Rectangle 3"/>
          <p:cNvSpPr txBox="1">
            <a:spLocks noChangeArrowheads="1"/>
          </p:cNvSpPr>
          <p:nvPr/>
        </p:nvSpPr>
        <p:spPr bwMode="auto">
          <a:xfrm>
            <a:off x="990600" y="2971800"/>
            <a:ext cx="6934200" cy="3352800"/>
          </a:xfrm>
          <a:prstGeom prst="rect">
            <a:avLst/>
          </a:prstGeom>
          <a:solidFill>
            <a:srgbClr val="FFFFFF"/>
          </a:solidFill>
          <a:ln w="28575">
            <a:solidFill>
              <a:sysClr val="windowText" lastClr="000000"/>
            </a:solidFill>
            <a:miter lim="800000"/>
            <a:headEnd/>
            <a:tailEnd/>
          </a:ln>
          <a:effectLst>
            <a:outerShdw dist="71842" dir="2700000" algn="ctr" rotWithShape="0">
              <a:srgbClr val="DBF5F9">
                <a:alpha val="50000"/>
              </a:srgbClr>
            </a:outerShdw>
          </a:effec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600" b="1" i="0" u="none" strike="noStrike" kern="1200" cap="none" spc="0" normalizeH="0" baseline="0" noProof="0" dirty="0">
                <a:ln>
                  <a:noFill/>
                </a:ln>
                <a:solidFill>
                  <a:schemeClr val="tx2"/>
                </a:solidFill>
                <a:effectLst/>
                <a:uLnTx/>
                <a:uFillTx/>
                <a:latin typeface="Constantia"/>
                <a:ea typeface="+mn-ea"/>
                <a:cs typeface="+mn-cs"/>
              </a:rPr>
              <a:t>NOTICE OF CONTINUATION</a:t>
            </a:r>
          </a:p>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600" b="0" i="0" u="none" strike="noStrike" kern="1200" cap="none" spc="0" normalizeH="0" baseline="0" noProof="0" dirty="0">
                <a:ln>
                  <a:noFill/>
                </a:ln>
                <a:solidFill>
                  <a:schemeClr val="tx2"/>
                </a:solidFill>
                <a:effectLst/>
                <a:uLnTx/>
                <a:uFillTx/>
                <a:latin typeface="Constantia"/>
                <a:ea typeface="+mn-ea"/>
                <a:cs typeface="+mn-cs"/>
              </a:rPr>
              <a:t>The tentative/final budget hearing held on</a:t>
            </a:r>
            <a:r>
              <a:rPr kumimoji="0" lang="en-US" altLang="en-US" sz="2600" b="0" i="1" u="none" strike="noStrike" kern="1200" cap="none" spc="0" normalizeH="0" baseline="0" noProof="0" dirty="0">
                <a:ln>
                  <a:noFill/>
                </a:ln>
                <a:solidFill>
                  <a:schemeClr val="tx2"/>
                </a:solidFill>
                <a:effectLst/>
                <a:uLnTx/>
                <a:uFillTx/>
                <a:latin typeface="Constantia"/>
                <a:ea typeface="+mn-ea"/>
                <a:cs typeface="+mn-cs"/>
              </a:rPr>
              <a:t> (Date of hearing)</a:t>
            </a:r>
            <a:endParaRPr kumimoji="0" lang="en-US" altLang="en-US" sz="2600" b="0" i="0" u="none" strike="noStrike" kern="1200" cap="none" spc="0" normalizeH="0" baseline="0" noProof="0" dirty="0">
              <a:ln>
                <a:noFill/>
              </a:ln>
              <a:solidFill>
                <a:schemeClr val="tx2"/>
              </a:solidFill>
              <a:effectLst/>
              <a:uLnTx/>
              <a:uFillTx/>
              <a:latin typeface="Constantia"/>
              <a:ea typeface="+mn-ea"/>
              <a:cs typeface="+mn-cs"/>
            </a:endParaRPr>
          </a:p>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600" b="0" i="0" u="none" strike="noStrike" kern="1200" cap="none" spc="0" normalizeH="0" baseline="0" noProof="0" dirty="0">
                <a:ln>
                  <a:noFill/>
                </a:ln>
                <a:solidFill>
                  <a:schemeClr val="tx2"/>
                </a:solidFill>
                <a:effectLst/>
                <a:uLnTx/>
                <a:uFillTx/>
                <a:latin typeface="Constantia"/>
                <a:ea typeface="+mn-ea"/>
                <a:cs typeface="+mn-cs"/>
              </a:rPr>
              <a:t>For the </a:t>
            </a:r>
            <a:r>
              <a:rPr kumimoji="0" lang="en-US" altLang="en-US" sz="2600" b="0" i="1" u="none" strike="noStrike" kern="1200" cap="none" spc="0" normalizeH="0" baseline="0" noProof="0" dirty="0">
                <a:ln>
                  <a:noFill/>
                </a:ln>
                <a:solidFill>
                  <a:schemeClr val="tx2"/>
                </a:solidFill>
                <a:effectLst/>
                <a:uLnTx/>
                <a:uFillTx/>
                <a:latin typeface="Constantia"/>
                <a:ea typeface="+mn-ea"/>
                <a:cs typeface="+mn-cs"/>
              </a:rPr>
              <a:t>(name of taxing authority)</a:t>
            </a:r>
            <a:r>
              <a:rPr kumimoji="0" lang="en-US" altLang="en-US" sz="2600" b="0" i="0" u="none" strike="noStrike" kern="1200" cap="none" spc="0" normalizeH="0" baseline="0" noProof="0" dirty="0">
                <a:ln>
                  <a:noFill/>
                </a:ln>
                <a:solidFill>
                  <a:schemeClr val="tx2"/>
                </a:solidFill>
                <a:effectLst/>
                <a:uLnTx/>
                <a:uFillTx/>
                <a:latin typeface="Constantia"/>
                <a:ea typeface="+mn-ea"/>
                <a:cs typeface="+mn-cs"/>
              </a:rPr>
              <a:t> was recessed and will be continued on</a:t>
            </a:r>
            <a:endParaRPr kumimoji="0" lang="en-US" altLang="en-US" sz="2600" b="0" i="1" u="none" strike="noStrike" kern="1200" cap="none" spc="0" normalizeH="0" baseline="0" noProof="0" dirty="0">
              <a:ln>
                <a:noFill/>
              </a:ln>
              <a:solidFill>
                <a:schemeClr val="tx2"/>
              </a:solidFill>
              <a:effectLst/>
              <a:uLnTx/>
              <a:uFillTx/>
              <a:latin typeface="Constantia"/>
              <a:ea typeface="+mn-ea"/>
              <a:cs typeface="+mn-cs"/>
            </a:endParaRPr>
          </a:p>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600" b="1" i="1" u="none" strike="noStrike" kern="1200" cap="none" spc="0" normalizeH="0" baseline="0" noProof="0" dirty="0">
                <a:ln>
                  <a:noFill/>
                </a:ln>
                <a:solidFill>
                  <a:schemeClr val="tx2"/>
                </a:solidFill>
                <a:effectLst/>
                <a:uLnTx/>
                <a:uFillTx/>
                <a:latin typeface="Constantia"/>
                <a:ea typeface="+mn-ea"/>
                <a:cs typeface="+mn-cs"/>
              </a:rPr>
              <a:t>(Date, time, and location of new hearing). </a:t>
            </a:r>
            <a:endParaRPr kumimoji="0" lang="en-US" altLang="en-US" sz="2600" b="1" i="0" u="none" strike="noStrike" kern="1200" cap="none" spc="0" normalizeH="0" baseline="0" noProof="0" dirty="0">
              <a:ln>
                <a:noFill/>
              </a:ln>
              <a:solidFill>
                <a:schemeClr val="tx2"/>
              </a:solidFill>
              <a:effectLst/>
              <a:uLnTx/>
              <a:uFillTx/>
              <a:latin typeface="Constantia"/>
              <a:ea typeface="+mn-ea"/>
              <a:cs typeface="+mn-cs"/>
            </a:endParaRPr>
          </a:p>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600" b="0" i="0" u="none" strike="noStrike" kern="1200" cap="none" spc="0" normalizeH="0" baseline="0" noProof="0" dirty="0">
                <a:ln>
                  <a:noFill/>
                </a:ln>
                <a:solidFill>
                  <a:schemeClr val="tx2"/>
                </a:solidFill>
                <a:effectLst/>
                <a:uLnTx/>
                <a:uFillTx/>
                <a:latin typeface="Constantia"/>
                <a:ea typeface="+mn-ea"/>
                <a:cs typeface="+mn-cs"/>
              </a:rPr>
              <a:t>(Include name of town)</a:t>
            </a:r>
          </a:p>
        </p:txBody>
      </p:sp>
    </p:spTree>
    <p:extLst>
      <p:ext uri="{BB962C8B-B14F-4D97-AF65-F5344CB8AC3E}">
        <p14:creationId xmlns:p14="http://schemas.microsoft.com/office/powerpoint/2010/main" val="29052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B800-9373-48C3-B6CB-3027A0E486FF}"/>
              </a:ext>
            </a:extLst>
          </p:cNvPr>
          <p:cNvSpPr>
            <a:spLocks noGrp="1"/>
          </p:cNvSpPr>
          <p:nvPr>
            <p:ph type="title"/>
          </p:nvPr>
        </p:nvSpPr>
        <p:spPr>
          <a:xfrm>
            <a:off x="685800" y="1371600"/>
            <a:ext cx="7772400" cy="1362075"/>
          </a:xfrm>
        </p:spPr>
        <p:txBody>
          <a:bodyPr>
            <a:normAutofit fontScale="90000"/>
          </a:bodyPr>
          <a:lstStyle/>
          <a:p>
            <a:r>
              <a:rPr lang="en-US" sz="3200"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2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100" b="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Rescheduled Hearing Information</a:t>
            </a:r>
            <a:endParaRPr lang="en-US" sz="3100" b="0" i="1" dirty="0"/>
          </a:p>
        </p:txBody>
      </p:sp>
      <p:sp>
        <p:nvSpPr>
          <p:cNvPr id="3" name="Text Placeholder 2">
            <a:extLst>
              <a:ext uri="{FF2B5EF4-FFF2-40B4-BE49-F238E27FC236}">
                <a16:creationId xmlns:a16="http://schemas.microsoft.com/office/drawing/2014/main" id="{58C8657B-5D86-4C92-A505-6F8C2457E297}"/>
              </a:ext>
            </a:extLst>
          </p:cNvPr>
          <p:cNvSpPr>
            <a:spLocks noGrp="1"/>
          </p:cNvSpPr>
          <p:nvPr>
            <p:ph type="body" idx="1"/>
          </p:nvPr>
        </p:nvSpPr>
        <p:spPr>
          <a:xfrm>
            <a:off x="685800" y="2895600"/>
            <a:ext cx="7772400" cy="2752725"/>
          </a:xfrm>
        </p:spPr>
        <p:txBody>
          <a:bodyPr>
            <a:normAutofit fontScale="85000" lnSpcReduction="10000"/>
          </a:bodyPr>
          <a:lstStyle/>
          <a:p>
            <a:pPr algn="l"/>
            <a:r>
              <a:rPr lang="en-US" sz="2800" dirty="0">
                <a:solidFill>
                  <a:schemeClr val="tx2"/>
                </a:solidFill>
                <a:latin typeface="Arial" panose="020B0604020202020204" pitchFamily="34" charset="0"/>
                <a:cs typeface="Arial" panose="020B0604020202020204" pitchFamily="34" charset="0"/>
              </a:rPr>
              <a:t>If a hearing is postponed or rescheduled due to circumstances beyond its control, the taxing authority should publish a </a:t>
            </a:r>
            <a:r>
              <a:rPr lang="en-US" sz="2800" i="1" dirty="0">
                <a:solidFill>
                  <a:schemeClr val="tx2"/>
                </a:solidFill>
                <a:latin typeface="Arial" panose="020B0604020202020204" pitchFamily="34" charset="0"/>
                <a:cs typeface="Arial" panose="020B0604020202020204" pitchFamily="34" charset="0"/>
              </a:rPr>
              <a:t>Notice of Rescheduled Hearing </a:t>
            </a:r>
            <a:r>
              <a:rPr lang="en-US" sz="2800" dirty="0">
                <a:solidFill>
                  <a:schemeClr val="tx2"/>
                </a:solidFill>
                <a:latin typeface="Arial" panose="020B0604020202020204" pitchFamily="34" charset="0"/>
                <a:cs typeface="Arial" panose="020B0604020202020204" pitchFamily="34" charset="0"/>
              </a:rPr>
              <a:t>in a newspaper of general paid circulation in the county.</a:t>
            </a:r>
          </a:p>
          <a:p>
            <a:endParaRPr lang="en-US" sz="2800" dirty="0">
              <a:solidFill>
                <a:schemeClr val="tx2"/>
              </a:solidFill>
              <a:latin typeface="Arial" panose="020B0604020202020204" pitchFamily="34" charset="0"/>
              <a:cs typeface="Arial" panose="020B0604020202020204" pitchFamily="34" charset="0"/>
            </a:endParaRPr>
          </a:p>
          <a:p>
            <a:pPr algn="l"/>
            <a:r>
              <a:rPr lang="en-US" sz="2800" dirty="0">
                <a:solidFill>
                  <a:schemeClr val="tx2"/>
                </a:solidFill>
                <a:latin typeface="Arial" panose="020B0604020202020204" pitchFamily="34" charset="0"/>
                <a:cs typeface="Arial" panose="020B0604020202020204" pitchFamily="34" charset="0"/>
              </a:rPr>
              <a:t>The notice must state the time, date, and location of the rescheduled hearing. </a:t>
            </a:r>
          </a:p>
          <a:p>
            <a:endParaRPr lang="en-US" dirty="0"/>
          </a:p>
        </p:txBody>
      </p:sp>
    </p:spTree>
    <p:extLst>
      <p:ext uri="{BB962C8B-B14F-4D97-AF65-F5344CB8AC3E}">
        <p14:creationId xmlns:p14="http://schemas.microsoft.com/office/powerpoint/2010/main" val="2172116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1143000"/>
          </a:xfrm>
        </p:spPr>
        <p:txBody>
          <a:bodyPr>
            <a:normAutofit fontScale="90000"/>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1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Rescheduled Hearing Information</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2700" b="1" i="1" dirty="0">
                <a:solidFill>
                  <a:schemeClr val="tx2"/>
                </a:solidFill>
                <a:latin typeface="Arial" panose="020B0604020202020204" pitchFamily="34" charset="0"/>
                <a:ea typeface="Open Sans Semibold" panose="020B0706030804020204" pitchFamily="34" charset="0"/>
                <a:cs typeface="Arial" panose="020B0604020202020204" pitchFamily="34" charset="0"/>
              </a:rPr>
              <a:t>EXAMPLE</a:t>
            </a:r>
          </a:p>
        </p:txBody>
      </p:sp>
      <p:sp>
        <p:nvSpPr>
          <p:cNvPr id="5" name="Rectangle 3"/>
          <p:cNvSpPr txBox="1">
            <a:spLocks noChangeArrowheads="1"/>
          </p:cNvSpPr>
          <p:nvPr/>
        </p:nvSpPr>
        <p:spPr bwMode="auto">
          <a:xfrm>
            <a:off x="990600" y="2971800"/>
            <a:ext cx="6934200" cy="3352800"/>
          </a:xfrm>
          <a:prstGeom prst="rect">
            <a:avLst/>
          </a:prstGeom>
          <a:solidFill>
            <a:srgbClr val="FFFFFF"/>
          </a:solidFill>
          <a:ln w="28575">
            <a:solidFill>
              <a:sysClr val="windowText" lastClr="000000"/>
            </a:solidFill>
            <a:miter lim="800000"/>
            <a:headEnd/>
            <a:tailEnd/>
          </a:ln>
          <a:effectLst>
            <a:outerShdw dist="71842" dir="2700000" algn="ctr" rotWithShape="0">
              <a:srgbClr val="DBF5F9">
                <a:alpha val="50000"/>
              </a:srgbClr>
            </a:outerShdw>
          </a:effec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400" b="1" i="0" u="none" strike="noStrike" kern="1200" cap="none" spc="0" normalizeH="0" baseline="0" noProof="0" dirty="0">
                <a:ln>
                  <a:noFill/>
                </a:ln>
                <a:solidFill>
                  <a:schemeClr val="tx2"/>
                </a:solidFill>
                <a:effectLst/>
                <a:uLnTx/>
                <a:uFillTx/>
                <a:latin typeface="Constantia"/>
                <a:ea typeface="+mn-ea"/>
                <a:cs typeface="+mn-cs"/>
              </a:rPr>
              <a:t>NOTICE OF RESCHEDULED HEARING</a:t>
            </a:r>
          </a:p>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400" b="0" i="0" u="none" strike="noStrike" kern="1200" cap="none" spc="0" normalizeH="0" baseline="0" noProof="0" dirty="0">
                <a:ln>
                  <a:noFill/>
                </a:ln>
                <a:solidFill>
                  <a:schemeClr val="tx2"/>
                </a:solidFill>
                <a:effectLst/>
                <a:uLnTx/>
                <a:uFillTx/>
                <a:latin typeface="Constantia"/>
              </a:rPr>
              <a:t>The tentative/final hearing adopting a millage and budget on</a:t>
            </a:r>
            <a:r>
              <a:rPr kumimoji="0" lang="en-US" altLang="en-US" sz="2400" b="0" i="1" u="none" strike="noStrike" kern="1200" cap="none" spc="0" normalizeH="0" baseline="0" noProof="0" dirty="0">
                <a:ln>
                  <a:noFill/>
                </a:ln>
                <a:solidFill>
                  <a:schemeClr val="tx2"/>
                </a:solidFill>
                <a:effectLst/>
                <a:uLnTx/>
                <a:uFillTx/>
                <a:latin typeface="Constantia"/>
              </a:rPr>
              <a:t> (hearing date)</a:t>
            </a:r>
            <a:endParaRPr kumimoji="0" lang="en-US" altLang="en-US" sz="2400" b="0" i="0" u="none" strike="noStrike" kern="1200" cap="none" spc="0" normalizeH="0" baseline="0" noProof="0" dirty="0">
              <a:ln>
                <a:noFill/>
              </a:ln>
              <a:solidFill>
                <a:schemeClr val="tx2"/>
              </a:solidFill>
              <a:effectLst/>
              <a:uLnTx/>
              <a:uFillTx/>
              <a:latin typeface="Constantia"/>
            </a:endParaRPr>
          </a:p>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400" b="0" i="0" u="none" strike="noStrike" kern="1200" cap="none" spc="0" normalizeH="0" baseline="0" noProof="0" dirty="0">
                <a:ln>
                  <a:noFill/>
                </a:ln>
                <a:solidFill>
                  <a:schemeClr val="tx2"/>
                </a:solidFill>
                <a:effectLst/>
                <a:uLnTx/>
                <a:uFillTx/>
                <a:latin typeface="Constantia"/>
              </a:rPr>
              <a:t>for the </a:t>
            </a:r>
            <a:r>
              <a:rPr kumimoji="0" lang="en-US" altLang="en-US" sz="2400" b="0" i="1" u="none" strike="noStrike" kern="1200" cap="none" spc="0" normalizeH="0" baseline="0" noProof="0" dirty="0">
                <a:ln>
                  <a:noFill/>
                </a:ln>
                <a:solidFill>
                  <a:schemeClr val="tx2"/>
                </a:solidFill>
                <a:effectLst/>
                <a:uLnTx/>
                <a:uFillTx/>
                <a:latin typeface="Constantia"/>
              </a:rPr>
              <a:t>(name of taxing authority)</a:t>
            </a:r>
            <a:r>
              <a:rPr kumimoji="0" lang="en-US" altLang="en-US" sz="2400" b="0" i="0" u="none" strike="noStrike" kern="1200" cap="none" spc="0" normalizeH="0" baseline="0" noProof="0" dirty="0">
                <a:ln>
                  <a:noFill/>
                </a:ln>
                <a:solidFill>
                  <a:schemeClr val="tx2"/>
                </a:solidFill>
                <a:effectLst/>
                <a:uLnTx/>
                <a:uFillTx/>
                <a:latin typeface="Constantia"/>
              </a:rPr>
              <a:t> is being rescheduled due to (named storm).</a:t>
            </a:r>
          </a:p>
          <a:p>
            <a:pPr marL="273050" marR="0" lvl="0" indent="-273050" defTabSz="914400" rtl="0" eaLnBrk="1" fontAlgn="base" latinLnBrk="0" hangingPunct="1">
              <a:lnSpc>
                <a:spcPct val="100000"/>
              </a:lnSpc>
              <a:spcBef>
                <a:spcPct val="20000"/>
              </a:spcBef>
              <a:spcAft>
                <a:spcPct val="0"/>
              </a:spcAft>
              <a:buClr>
                <a:srgbClr val="0BD0D9"/>
              </a:buClr>
              <a:buSzPct val="95000"/>
              <a:buFontTx/>
              <a:buNone/>
              <a:tabLst/>
              <a:defRPr/>
            </a:pPr>
            <a:r>
              <a:rPr lang="en-US" altLang="en-US" sz="2400" dirty="0">
                <a:solidFill>
                  <a:schemeClr val="tx2"/>
                </a:solidFill>
                <a:latin typeface="Constantia"/>
              </a:rPr>
              <a:t>  A rescheduled (tentative/final) budget hearing </a:t>
            </a:r>
            <a:r>
              <a:rPr kumimoji="0" lang="en-US" altLang="en-US" sz="2400" b="0" i="0" u="none" strike="noStrike" kern="1200" cap="none" spc="0" normalizeH="0" baseline="0" noProof="0" dirty="0">
                <a:ln>
                  <a:noFill/>
                </a:ln>
                <a:solidFill>
                  <a:schemeClr val="tx2"/>
                </a:solidFill>
                <a:effectLst/>
                <a:uLnTx/>
                <a:uFillTx/>
                <a:latin typeface="Constantia"/>
              </a:rPr>
              <a:t>will be held on:</a:t>
            </a:r>
            <a:endParaRPr kumimoji="0" lang="en-US" altLang="en-US" sz="2400" b="0" i="1" u="none" strike="noStrike" kern="1200" cap="none" spc="0" normalizeH="0" baseline="0" noProof="0" dirty="0">
              <a:ln>
                <a:noFill/>
              </a:ln>
              <a:solidFill>
                <a:schemeClr val="tx2"/>
              </a:solidFill>
              <a:effectLst/>
              <a:uLnTx/>
              <a:uFillTx/>
              <a:latin typeface="Constantia"/>
            </a:endParaRPr>
          </a:p>
          <a:p>
            <a:pPr marL="273050" marR="0" lvl="0" indent="-273050" algn="ctr" defTabSz="914400" rtl="0" eaLnBrk="1" fontAlgn="base" latinLnBrk="0" hangingPunct="1">
              <a:lnSpc>
                <a:spcPct val="100000"/>
              </a:lnSpc>
              <a:spcBef>
                <a:spcPct val="20000"/>
              </a:spcBef>
              <a:spcAft>
                <a:spcPct val="0"/>
              </a:spcAft>
              <a:buClr>
                <a:srgbClr val="0BD0D9"/>
              </a:buClr>
              <a:buSzPct val="95000"/>
              <a:buFontTx/>
              <a:buNone/>
              <a:tabLst/>
              <a:defRPr/>
            </a:pPr>
            <a:r>
              <a:rPr kumimoji="0" lang="en-US" altLang="en-US" sz="2600" b="1" i="1" u="none" strike="noStrike" kern="1200" cap="none" spc="0" normalizeH="0" baseline="0" noProof="0" dirty="0">
                <a:ln>
                  <a:noFill/>
                </a:ln>
                <a:solidFill>
                  <a:schemeClr val="tx2"/>
                </a:solidFill>
                <a:effectLst/>
                <a:uLnTx/>
                <a:uFillTx/>
                <a:latin typeface="Constantia"/>
                <a:ea typeface="+mn-ea"/>
                <a:cs typeface="+mn-cs"/>
              </a:rPr>
              <a:t>(Date, time, and meeting place) </a:t>
            </a:r>
            <a:endParaRPr kumimoji="0" lang="en-US" altLang="en-US" sz="2600" b="1" i="0" u="none" strike="noStrike" kern="1200" cap="none" spc="0" normalizeH="0" baseline="0" noProof="0" dirty="0">
              <a:ln>
                <a:noFill/>
              </a:ln>
              <a:solidFill>
                <a:schemeClr val="tx2"/>
              </a:solidFill>
              <a:effectLst/>
              <a:uLnTx/>
              <a:uFillTx/>
              <a:latin typeface="Constantia"/>
              <a:ea typeface="+mn-ea"/>
              <a:cs typeface="+mn-cs"/>
            </a:endParaRPr>
          </a:p>
        </p:txBody>
      </p:sp>
    </p:spTree>
    <p:extLst>
      <p:ext uri="{BB962C8B-B14F-4D97-AF65-F5344CB8AC3E}">
        <p14:creationId xmlns:p14="http://schemas.microsoft.com/office/powerpoint/2010/main" val="14595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Proof of Publications</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90800"/>
            <a:ext cx="7924800" cy="3428999"/>
          </a:xfrm>
        </p:spPr>
        <p:txBody>
          <a:bodyPr>
            <a:normAutofit/>
          </a:bodyPr>
          <a:lstStyle/>
          <a:p>
            <a:pPr>
              <a:spcBef>
                <a:spcPts val="0"/>
              </a:spcBef>
            </a:pPr>
            <a:r>
              <a:rPr lang="en-US" sz="2400" dirty="0">
                <a:solidFill>
                  <a:schemeClr val="tx2"/>
                </a:solidFill>
                <a:latin typeface="Arial" panose="020B0604020202020204" pitchFamily="34" charset="0"/>
                <a:cs typeface="Arial" panose="020B0604020202020204" pitchFamily="34" charset="0"/>
              </a:rPr>
              <a:t>Submit one for each published advertisement</a:t>
            </a:r>
          </a:p>
          <a:p>
            <a:pPr marL="0" indent="0">
              <a:spcBef>
                <a:spcPts val="0"/>
              </a:spcBef>
              <a:buNone/>
            </a:pPr>
            <a:endParaRPr lang="en-US" sz="2400" dirty="0">
              <a:solidFill>
                <a:schemeClr val="tx2"/>
              </a:solidFill>
              <a:latin typeface="Arial" panose="020B0604020202020204" pitchFamily="34" charset="0"/>
              <a:cs typeface="Arial" panose="020B0604020202020204" pitchFamily="34" charset="0"/>
            </a:endParaRPr>
          </a:p>
          <a:p>
            <a:pPr>
              <a:spcBef>
                <a:spcPts val="0"/>
              </a:spcBef>
            </a:pPr>
            <a:r>
              <a:rPr lang="en-US" sz="2400" dirty="0">
                <a:solidFill>
                  <a:schemeClr val="tx2"/>
                </a:solidFill>
                <a:latin typeface="Arial" panose="020B0604020202020204" pitchFamily="34" charset="0"/>
                <a:cs typeface="Arial" panose="020B0604020202020204" pitchFamily="34" charset="0"/>
              </a:rPr>
              <a:t>Submit with </a:t>
            </a:r>
            <a:r>
              <a:rPr lang="en-US" sz="2400" i="1" dirty="0">
                <a:solidFill>
                  <a:schemeClr val="tx2"/>
                </a:solidFill>
                <a:latin typeface="Arial" panose="020B0604020202020204" pitchFamily="34" charset="0"/>
                <a:cs typeface="Arial" panose="020B0604020202020204" pitchFamily="34" charset="0"/>
              </a:rPr>
              <a:t>Certification of Compliance </a:t>
            </a:r>
          </a:p>
          <a:p>
            <a:pPr marL="0" indent="0">
              <a:spcBef>
                <a:spcPts val="0"/>
              </a:spcBef>
              <a:buNone/>
            </a:pPr>
            <a:r>
              <a:rPr lang="en-US" sz="2400" i="1" dirty="0">
                <a:solidFill>
                  <a:schemeClr val="tx2"/>
                </a:solidFill>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(Form DR-487)</a:t>
            </a:r>
          </a:p>
          <a:p>
            <a:endParaRPr lang="en-US" dirty="0"/>
          </a:p>
        </p:txBody>
      </p:sp>
    </p:spTree>
    <p:extLst>
      <p:ext uri="{BB962C8B-B14F-4D97-AF65-F5344CB8AC3E}">
        <p14:creationId xmlns:p14="http://schemas.microsoft.com/office/powerpoint/2010/main" val="3904787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980B43-C64A-400D-B1A9-8360B2F1E916}"/>
              </a:ext>
            </a:extLst>
          </p:cNvPr>
          <p:cNvSpPr txBox="1">
            <a:spLocks/>
          </p:cNvSpPr>
          <p:nvPr/>
        </p:nvSpPr>
        <p:spPr>
          <a:xfrm>
            <a:off x="304800" y="2971800"/>
            <a:ext cx="8534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tx2"/>
                </a:solidFill>
                <a:latin typeface="Calibri" panose="020F0502020204030204" pitchFamily="34" charset="0"/>
                <a:cs typeface="Calibri" panose="020F0502020204030204" pitchFamily="34" charset="0"/>
              </a:rPr>
              <a:t>Resolutions/Ordinances </a:t>
            </a:r>
          </a:p>
        </p:txBody>
      </p:sp>
    </p:spTree>
    <p:extLst>
      <p:ext uri="{BB962C8B-B14F-4D97-AF65-F5344CB8AC3E}">
        <p14:creationId xmlns:p14="http://schemas.microsoft.com/office/powerpoint/2010/main" val="1606979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a:t>
            </a:r>
            <a:b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Resolution/Ordinance</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819400"/>
            <a:ext cx="7924800" cy="3428999"/>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taxing authority cannot levy any millage until its governing board has approved a resolution or ordinance.</a:t>
            </a:r>
          </a:p>
          <a:p>
            <a:pPr marL="0" indent="0">
              <a:buNone/>
            </a:pPr>
            <a:endParaRPr lang="en-US" dirty="0"/>
          </a:p>
        </p:txBody>
      </p:sp>
    </p:spTree>
    <p:extLst>
      <p:ext uri="{BB962C8B-B14F-4D97-AF65-F5344CB8AC3E}">
        <p14:creationId xmlns:p14="http://schemas.microsoft.com/office/powerpoint/2010/main" val="2504635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Millage Resolutions/Ordinances</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14085" t="8298" r="14671" b="34207"/>
          <a:stretch>
            <a:fillRect/>
          </a:stretch>
        </p:blipFill>
        <p:spPr bwMode="auto">
          <a:xfrm>
            <a:off x="1676145" y="2286000"/>
            <a:ext cx="5791709" cy="413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54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499"/>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br>
              <a:rPr lang="en-US" sz="4000"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Day 35 = August 4</a:t>
            </a:r>
          </a:p>
        </p:txBody>
      </p:sp>
      <p:sp>
        <p:nvSpPr>
          <p:cNvPr id="3" name="Content Placeholder 2"/>
          <p:cNvSpPr>
            <a:spLocks noGrp="1"/>
          </p:cNvSpPr>
          <p:nvPr>
            <p:ph idx="1"/>
          </p:nvPr>
        </p:nvSpPr>
        <p:spPr>
          <a:xfrm>
            <a:off x="381000" y="2476499"/>
            <a:ext cx="4114800" cy="3916366"/>
          </a:xfrm>
        </p:spPr>
        <p:txBody>
          <a:bodyPr>
            <a:normAutofit fontScale="85000" lnSpcReduction="20000"/>
          </a:bodyPr>
          <a:lstStyle/>
          <a:p>
            <a:pPr marL="109728" indent="0">
              <a:buNone/>
            </a:pPr>
            <a:r>
              <a:rPr lang="en-US" sz="2600" dirty="0">
                <a:solidFill>
                  <a:schemeClr val="tx2"/>
                </a:solidFill>
                <a:latin typeface="Arial" panose="020B0604020202020204" pitchFamily="34" charset="0"/>
                <a:ea typeface="Open Sans Extrabold" panose="020B0906030804020204" pitchFamily="34" charset="0"/>
                <a:cs typeface="Arial" panose="020B0604020202020204" pitchFamily="34" charset="0"/>
              </a:rPr>
              <a:t>Within </a:t>
            </a:r>
            <a:r>
              <a:rPr lang="en-US" sz="2600" b="1" dirty="0">
                <a:solidFill>
                  <a:schemeClr val="tx2"/>
                </a:solidFill>
                <a:latin typeface="Arial" panose="020B0604020202020204" pitchFamily="34" charset="0"/>
                <a:ea typeface="Open Sans Extrabold" panose="020B0906030804020204" pitchFamily="34" charset="0"/>
                <a:cs typeface="Arial" panose="020B0604020202020204" pitchFamily="34" charset="0"/>
              </a:rPr>
              <a:t>35 days </a:t>
            </a:r>
            <a:r>
              <a:rPr lang="en-US" sz="2600" dirty="0">
                <a:solidFill>
                  <a:schemeClr val="tx2"/>
                </a:solidFill>
                <a:latin typeface="Arial" panose="020B0604020202020204" pitchFamily="34" charset="0"/>
                <a:ea typeface="Open Sans Extrabold" panose="020B0906030804020204" pitchFamily="34" charset="0"/>
                <a:cs typeface="Arial" panose="020B0604020202020204" pitchFamily="34" charset="0"/>
              </a:rPr>
              <a:t>of certification of value, each taxing authority must inform the property appraiser of:</a:t>
            </a:r>
          </a:p>
          <a:p>
            <a:pPr marL="566928" indent="-457200"/>
            <a:r>
              <a:rPr lang="en-US" sz="2600" dirty="0">
                <a:solidFill>
                  <a:schemeClr val="tx2"/>
                </a:solidFill>
                <a:latin typeface="Arial" panose="020B0604020202020204" pitchFamily="34" charset="0"/>
                <a:ea typeface="Open Sans Extrabold" panose="020B0906030804020204" pitchFamily="34" charset="0"/>
                <a:cs typeface="Arial" panose="020B0604020202020204" pitchFamily="34" charset="0"/>
              </a:rPr>
              <a:t>Prior year millage rate</a:t>
            </a:r>
          </a:p>
          <a:p>
            <a:pPr marL="566928" indent="-457200"/>
            <a:r>
              <a:rPr lang="en-US" sz="2600" dirty="0">
                <a:solidFill>
                  <a:schemeClr val="tx2"/>
                </a:solidFill>
                <a:latin typeface="Arial" panose="020B0604020202020204" pitchFamily="34" charset="0"/>
                <a:ea typeface="Open Sans Extrabold" panose="020B0906030804020204" pitchFamily="34" charset="0"/>
                <a:cs typeface="Arial" panose="020B0604020202020204" pitchFamily="34" charset="0"/>
              </a:rPr>
              <a:t>Current year proposed millage rate</a:t>
            </a:r>
          </a:p>
          <a:p>
            <a:pPr marL="566928" indent="-457200"/>
            <a:r>
              <a:rPr lang="en-US" sz="2600" dirty="0">
                <a:solidFill>
                  <a:schemeClr val="tx2"/>
                </a:solidFill>
                <a:latin typeface="Arial" panose="020B0604020202020204" pitchFamily="34" charset="0"/>
                <a:ea typeface="Open Sans Extrabold" panose="020B0906030804020204" pitchFamily="34" charset="0"/>
                <a:cs typeface="Arial" panose="020B0604020202020204" pitchFamily="34" charset="0"/>
              </a:rPr>
              <a:t>Current year rolled-back rate</a:t>
            </a:r>
          </a:p>
          <a:p>
            <a:pPr marL="566928" indent="-457200"/>
            <a:r>
              <a:rPr lang="en-US" sz="2600" dirty="0">
                <a:solidFill>
                  <a:schemeClr val="tx2"/>
                </a:solidFill>
                <a:latin typeface="Arial" panose="020B0604020202020204" pitchFamily="34" charset="0"/>
                <a:ea typeface="Open Sans Extrabold" panose="020B0906030804020204" pitchFamily="34" charset="0"/>
                <a:cs typeface="Arial" panose="020B0604020202020204" pitchFamily="34" charset="0"/>
              </a:rPr>
              <a:t>The date, time, and meeting place of the tentative budget hearing</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
        <p:nvSpPr>
          <p:cNvPr id="7" name="Rectangle 114"/>
          <p:cNvSpPr>
            <a:spLocks noChangeArrowheads="1"/>
          </p:cNvSpPr>
          <p:nvPr/>
        </p:nvSpPr>
        <p:spPr bwMode="auto">
          <a:xfrm>
            <a:off x="4504048" y="1875933"/>
            <a:ext cx="3429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l"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l"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l"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l"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dirty="0">
                <a:solidFill>
                  <a:prstClr val="black"/>
                </a:solidFill>
                <a:latin typeface="Arial" panose="020B0604020202020204" pitchFamily="34" charset="0"/>
              </a:rPr>
              <a:t>August</a:t>
            </a:r>
          </a:p>
        </p:txBody>
      </p:sp>
      <p:pic>
        <p:nvPicPr>
          <p:cNvPr id="8" name="Picture 7"/>
          <p:cNvPicPr>
            <a:picLocks noChangeAspect="1"/>
          </p:cNvPicPr>
          <p:nvPr/>
        </p:nvPicPr>
        <p:blipFill>
          <a:blip r:embed="rId3"/>
          <a:stretch>
            <a:fillRect/>
          </a:stretch>
        </p:blipFill>
        <p:spPr>
          <a:xfrm>
            <a:off x="4563751" y="2403541"/>
            <a:ext cx="3369297" cy="4020746"/>
          </a:xfrm>
          <a:prstGeom prst="rect">
            <a:avLst/>
          </a:prstGeom>
        </p:spPr>
      </p:pic>
      <p:pic>
        <p:nvPicPr>
          <p:cNvPr id="9" name="Picture 8"/>
          <p:cNvPicPr>
            <a:picLocks noChangeAspect="1"/>
          </p:cNvPicPr>
          <p:nvPr/>
        </p:nvPicPr>
        <p:blipFill>
          <a:blip r:embed="rId4"/>
          <a:stretch>
            <a:fillRect/>
          </a:stretch>
        </p:blipFill>
        <p:spPr>
          <a:xfrm>
            <a:off x="5334000" y="3018933"/>
            <a:ext cx="993734" cy="1146147"/>
          </a:xfrm>
          <a:prstGeom prst="rect">
            <a:avLst/>
          </a:prstGeom>
        </p:spPr>
      </p:pic>
      <p:pic>
        <p:nvPicPr>
          <p:cNvPr id="10" name="Picture 9"/>
          <p:cNvPicPr>
            <a:picLocks noChangeAspect="1"/>
          </p:cNvPicPr>
          <p:nvPr/>
        </p:nvPicPr>
        <p:blipFill>
          <a:blip r:embed="rId5"/>
          <a:stretch>
            <a:fillRect/>
          </a:stretch>
        </p:blipFill>
        <p:spPr>
          <a:xfrm>
            <a:off x="6299159" y="4165080"/>
            <a:ext cx="1737511" cy="1688738"/>
          </a:xfrm>
          <a:prstGeom prst="rect">
            <a:avLst/>
          </a:prstGeom>
        </p:spPr>
      </p:pic>
    </p:spTree>
    <p:extLst>
      <p:ext uri="{BB962C8B-B14F-4D97-AF65-F5344CB8AC3E}">
        <p14:creationId xmlns:p14="http://schemas.microsoft.com/office/powerpoint/2010/main" val="609673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a:t>
            </a:r>
            <a:b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Millage Resolution/Ordinance</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90800"/>
            <a:ext cx="8153400" cy="3810000"/>
          </a:xfrm>
        </p:spPr>
        <p:txBody>
          <a:bodyPr>
            <a:normAutofit/>
          </a:bodyPr>
          <a:lstStyle/>
          <a:p>
            <a:pPr marL="0" indent="0">
              <a:buNone/>
            </a:pPr>
            <a:r>
              <a:rPr lang="en-US" sz="2400" dirty="0">
                <a:solidFill>
                  <a:schemeClr val="tx2"/>
                </a:solidFill>
                <a:latin typeface="Arial" panose="020B0604020202020204" pitchFamily="34" charset="0"/>
                <a:cs typeface="Arial" panose="020B0604020202020204" pitchFamily="34" charset="0"/>
              </a:rPr>
              <a:t>The </a:t>
            </a:r>
            <a:r>
              <a:rPr lang="en-US" sz="2400" b="1" dirty="0">
                <a:solidFill>
                  <a:schemeClr val="tx2"/>
                </a:solidFill>
                <a:latin typeface="Arial" panose="020B0604020202020204" pitchFamily="34" charset="0"/>
                <a:cs typeface="Arial" panose="020B0604020202020204" pitchFamily="34" charset="0"/>
              </a:rPr>
              <a:t>tentative and final </a:t>
            </a:r>
            <a:r>
              <a:rPr lang="en-US" sz="2400" dirty="0">
                <a:solidFill>
                  <a:schemeClr val="tx2"/>
                </a:solidFill>
                <a:latin typeface="Arial" panose="020B0604020202020204" pitchFamily="34" charset="0"/>
                <a:cs typeface="Arial" panose="020B0604020202020204" pitchFamily="34" charset="0"/>
              </a:rPr>
              <a:t>resolution/ordinance adopting millage rates must include:</a:t>
            </a:r>
          </a:p>
          <a:p>
            <a:pPr lvl="1">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taxing authority’s name</a:t>
            </a:r>
          </a:p>
          <a:p>
            <a:pPr lvl="1">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percentage increase over the rolled-back rate</a:t>
            </a:r>
          </a:p>
          <a:p>
            <a:pPr lvl="1">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Each adopted millage rate</a:t>
            </a:r>
          </a:p>
          <a:p>
            <a:pPr lvl="1">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The rolled-back rate</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1881213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a:t>
            </a:r>
            <a:b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Resolution/Ordinance</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90800"/>
            <a:ext cx="8153400" cy="3810000"/>
          </a:xfrm>
        </p:spPr>
        <p:txBody>
          <a:bodyPr>
            <a:normAutofit/>
          </a:bodyPr>
          <a:lstStyle/>
          <a:p>
            <a:r>
              <a:rPr lang="en-US" sz="2400" dirty="0">
                <a:solidFill>
                  <a:schemeClr val="tx2"/>
                </a:solidFill>
                <a:latin typeface="Arial" panose="020B0604020202020204" pitchFamily="34" charset="0"/>
                <a:cs typeface="Arial" panose="020B0604020202020204" pitchFamily="34" charset="0"/>
              </a:rPr>
              <a:t>Must be adopted by separate vote after the millage adoption</a:t>
            </a:r>
          </a:p>
          <a:p>
            <a:r>
              <a:rPr lang="en-US" sz="2400" dirty="0">
                <a:solidFill>
                  <a:schemeClr val="tx2"/>
                </a:solidFill>
                <a:latin typeface="Arial" panose="020B0604020202020204" pitchFamily="34" charset="0"/>
                <a:cs typeface="Arial" panose="020B0604020202020204" pitchFamily="34" charset="0"/>
              </a:rPr>
              <a:t>If order of millage and budget adoption cannot be determined, send minutes of meeting</a:t>
            </a:r>
          </a:p>
          <a:p>
            <a:r>
              <a:rPr lang="en-US" sz="2400" dirty="0">
                <a:solidFill>
                  <a:schemeClr val="tx2"/>
                </a:solidFill>
                <a:latin typeface="Arial" panose="020B0604020202020204" pitchFamily="34" charset="0"/>
                <a:cs typeface="Arial" panose="020B0604020202020204" pitchFamily="34" charset="0"/>
              </a:rPr>
              <a:t>When the property appraiser receives the resolution or ordinance, it is considered official notice of the millage rate the taxing authority approved.</a:t>
            </a:r>
          </a:p>
          <a:p>
            <a:pPr marL="0" indent="0">
              <a:buNone/>
            </a:pPr>
            <a:r>
              <a:rPr lang="en-US" sz="2800" dirty="0"/>
              <a:t>	</a:t>
            </a:r>
          </a:p>
          <a:p>
            <a:pPr marL="0" indent="0">
              <a:buNone/>
            </a:pPr>
            <a:endParaRPr lang="en-US" dirty="0"/>
          </a:p>
        </p:txBody>
      </p:sp>
    </p:spTree>
    <p:extLst>
      <p:ext uri="{BB962C8B-B14F-4D97-AF65-F5344CB8AC3E}">
        <p14:creationId xmlns:p14="http://schemas.microsoft.com/office/powerpoint/2010/main" val="577628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Budget Resolution</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12939" t="8463" r="11378" b="27518"/>
          <a:stretch>
            <a:fillRect/>
          </a:stretch>
        </p:blipFill>
        <p:spPr bwMode="auto">
          <a:xfrm>
            <a:off x="1611958" y="2057400"/>
            <a:ext cx="5920084" cy="44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9387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a:t>
            </a:r>
            <a:b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Resolution/Ordinance</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90800"/>
            <a:ext cx="8153400" cy="3810000"/>
          </a:xfrm>
        </p:spPr>
        <p:txBody>
          <a:bodyPr>
            <a:normAutofit/>
          </a:bodyPr>
          <a:lstStyle/>
          <a:p>
            <a:pPr marL="0" indent="0">
              <a:buNone/>
            </a:pPr>
            <a:r>
              <a:rPr lang="en-US" sz="2600" dirty="0">
                <a:solidFill>
                  <a:schemeClr val="tx2"/>
                </a:solidFill>
                <a:latin typeface="Arial" panose="020B0604020202020204" pitchFamily="34" charset="0"/>
                <a:cs typeface="Arial" panose="020B0604020202020204" pitchFamily="34" charset="0"/>
              </a:rPr>
              <a:t>Within </a:t>
            </a:r>
            <a:r>
              <a:rPr lang="en-US" sz="2600" b="1" dirty="0">
                <a:solidFill>
                  <a:schemeClr val="tx2"/>
                </a:solidFill>
                <a:latin typeface="Arial" panose="020B0604020202020204" pitchFamily="34" charset="0"/>
                <a:cs typeface="Arial" panose="020B0604020202020204" pitchFamily="34" charset="0"/>
              </a:rPr>
              <a:t>three</a:t>
            </a:r>
            <a:r>
              <a:rPr lang="en-US" sz="2600" dirty="0">
                <a:solidFill>
                  <a:schemeClr val="tx2"/>
                </a:solidFill>
                <a:latin typeface="Arial" panose="020B0604020202020204" pitchFamily="34" charset="0"/>
                <a:cs typeface="Arial" panose="020B0604020202020204" pitchFamily="34" charset="0"/>
              </a:rPr>
              <a:t> </a:t>
            </a:r>
            <a:r>
              <a:rPr lang="en-US" sz="2600" b="1" dirty="0">
                <a:solidFill>
                  <a:schemeClr val="tx2"/>
                </a:solidFill>
                <a:latin typeface="Arial" panose="020B0604020202020204" pitchFamily="34" charset="0"/>
                <a:cs typeface="Arial" panose="020B0604020202020204" pitchFamily="34" charset="0"/>
              </a:rPr>
              <a:t>days </a:t>
            </a:r>
            <a:r>
              <a:rPr lang="en-US" sz="2600" dirty="0">
                <a:solidFill>
                  <a:schemeClr val="tx2"/>
                </a:solidFill>
                <a:latin typeface="Arial" panose="020B0604020202020204" pitchFamily="34" charset="0"/>
                <a:cs typeface="Arial" panose="020B0604020202020204" pitchFamily="34" charset="0"/>
              </a:rPr>
              <a:t>following the final hearing, forward the resolution/ordinance adopting final millage to the:</a:t>
            </a:r>
          </a:p>
          <a:p>
            <a:r>
              <a:rPr lang="en-US" sz="2600" dirty="0">
                <a:solidFill>
                  <a:schemeClr val="tx2"/>
                </a:solidFill>
                <a:latin typeface="Arial" panose="020B0604020202020204" pitchFamily="34" charset="0"/>
                <a:cs typeface="Arial" panose="020B0604020202020204" pitchFamily="34" charset="0"/>
              </a:rPr>
              <a:t>Property appraiser</a:t>
            </a:r>
          </a:p>
          <a:p>
            <a:r>
              <a:rPr lang="en-US" sz="2600" dirty="0">
                <a:solidFill>
                  <a:schemeClr val="tx2"/>
                </a:solidFill>
                <a:latin typeface="Arial" panose="020B0604020202020204" pitchFamily="34" charset="0"/>
                <a:cs typeface="Arial" panose="020B0604020202020204" pitchFamily="34" charset="0"/>
              </a:rPr>
              <a:t>Tax collector</a:t>
            </a:r>
          </a:p>
          <a:p>
            <a:r>
              <a:rPr lang="en-US" sz="2600" dirty="0">
                <a:solidFill>
                  <a:schemeClr val="tx2"/>
                </a:solidFill>
                <a:latin typeface="Arial" panose="020B0604020202020204" pitchFamily="34" charset="0"/>
                <a:cs typeface="Arial" panose="020B0604020202020204" pitchFamily="34" charset="0"/>
              </a:rPr>
              <a:t>Department of Revenue</a:t>
            </a:r>
          </a:p>
          <a:p>
            <a:pPr lvl="1"/>
            <a:r>
              <a:rPr lang="en-US" sz="2600" dirty="0">
                <a:solidFill>
                  <a:schemeClr val="tx2"/>
                </a:solidFill>
                <a:latin typeface="Arial" panose="020B0604020202020204" pitchFamily="34" charset="0"/>
                <a:cs typeface="Arial" panose="020B0604020202020204" pitchFamily="34" charset="0"/>
              </a:rPr>
              <a:t>trim@floridarevenue.com</a:t>
            </a:r>
          </a:p>
          <a:p>
            <a:pPr marL="0" indent="0">
              <a:buNone/>
            </a:pPr>
            <a:endParaRPr lang="en-US" sz="2800" dirty="0"/>
          </a:p>
          <a:p>
            <a:pPr marL="0" indent="0">
              <a:buNone/>
            </a:pPr>
            <a:r>
              <a:rPr lang="en-US" sz="2800" dirty="0"/>
              <a:t>	</a:t>
            </a:r>
          </a:p>
          <a:p>
            <a:pPr marL="0" indent="0">
              <a:buNone/>
            </a:pPr>
            <a:endParaRPr lang="en-US" dirty="0"/>
          </a:p>
        </p:txBody>
      </p:sp>
    </p:spTree>
    <p:extLst>
      <p:ext uri="{BB962C8B-B14F-4D97-AF65-F5344CB8AC3E}">
        <p14:creationId xmlns:p14="http://schemas.microsoft.com/office/powerpoint/2010/main" val="6565466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887BC2-C6F0-4B67-AADD-CBFDD8818EC0}"/>
              </a:ext>
            </a:extLst>
          </p:cNvPr>
          <p:cNvSpPr txBox="1">
            <a:spLocks/>
          </p:cNvSpPr>
          <p:nvPr/>
        </p:nvSpPr>
        <p:spPr>
          <a:xfrm>
            <a:off x="304800" y="2971800"/>
            <a:ext cx="8534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a:solidFill>
                  <a:schemeClr val="tx2"/>
                </a:solidFill>
                <a:latin typeface="Calibri" panose="020F0502020204030204" pitchFamily="34" charset="0"/>
                <a:cs typeface="Calibri" panose="020F0502020204030204" pitchFamily="34" charset="0"/>
              </a:rPr>
              <a:t>Certifying Compliance </a:t>
            </a:r>
          </a:p>
          <a:p>
            <a:pPr fontAlgn="auto">
              <a:spcAft>
                <a:spcPts val="0"/>
              </a:spcAft>
            </a:pPr>
            <a:r>
              <a:rPr lang="en-US" b="1" dirty="0">
                <a:solidFill>
                  <a:schemeClr val="tx2"/>
                </a:solidFill>
                <a:latin typeface="Calibri" panose="020F0502020204030204" pitchFamily="34" charset="0"/>
                <a:cs typeface="Calibri" panose="020F0502020204030204" pitchFamily="34" charset="0"/>
              </a:rPr>
              <a:t>to the Department</a:t>
            </a:r>
          </a:p>
        </p:txBody>
      </p:sp>
    </p:spTree>
    <p:extLst>
      <p:ext uri="{BB962C8B-B14F-4D97-AF65-F5344CB8AC3E}">
        <p14:creationId xmlns:p14="http://schemas.microsoft.com/office/powerpoint/2010/main" val="3896540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TRIM Compliance</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90800"/>
            <a:ext cx="8153400" cy="3810000"/>
          </a:xfrm>
        </p:spPr>
        <p:txBody>
          <a:bodyPr>
            <a:normAutofit/>
          </a:bodyPr>
          <a:lstStyle/>
          <a:p>
            <a:pPr marL="0" indent="0">
              <a:buNone/>
            </a:pPr>
            <a:r>
              <a:rPr lang="en-US" sz="2800" dirty="0"/>
              <a:t>Forms:</a:t>
            </a:r>
          </a:p>
          <a:p>
            <a:r>
              <a:rPr lang="en-US" sz="2400" i="1" dirty="0">
                <a:latin typeface="Arial" panose="020B0604020202020204" pitchFamily="34" charset="0"/>
                <a:cs typeface="Arial" panose="020B0604020202020204" pitchFamily="34" charset="0"/>
              </a:rPr>
              <a:t>Certification of Compliance </a:t>
            </a:r>
            <a:r>
              <a:rPr lang="en-US" sz="2400" dirty="0">
                <a:latin typeface="Arial" panose="020B0604020202020204" pitchFamily="34" charset="0"/>
                <a:cs typeface="Arial" panose="020B0604020202020204" pitchFamily="34" charset="0"/>
              </a:rPr>
              <a:t>(Form DR-487)</a:t>
            </a:r>
          </a:p>
          <a:p>
            <a:r>
              <a:rPr lang="en-US" sz="2400" i="1" dirty="0">
                <a:latin typeface="Arial" panose="020B0604020202020204" pitchFamily="34" charset="0"/>
                <a:cs typeface="Arial" panose="020B0604020202020204" pitchFamily="34" charset="0"/>
              </a:rPr>
              <a:t>Maximum Millage Levy Calculation – Final Disclosure</a:t>
            </a:r>
            <a:r>
              <a:rPr lang="en-US" sz="2400" dirty="0">
                <a:latin typeface="Arial" panose="020B0604020202020204" pitchFamily="34" charset="0"/>
                <a:cs typeface="Arial" panose="020B0604020202020204" pitchFamily="34" charset="0"/>
              </a:rPr>
              <a:t> (Form DR-420MM)</a:t>
            </a:r>
          </a:p>
          <a:p>
            <a:r>
              <a:rPr lang="en-US" sz="2400" i="1" dirty="0">
                <a:latin typeface="Arial" panose="020B0604020202020204" pitchFamily="34" charset="0"/>
                <a:cs typeface="Arial" panose="020B0604020202020204" pitchFamily="34" charset="0"/>
              </a:rPr>
              <a:t>Vote Record for Final Adoption of Millage Levy </a:t>
            </a:r>
            <a:r>
              <a:rPr lang="en-US" sz="2400" dirty="0">
                <a:latin typeface="Arial" panose="020B0604020202020204" pitchFamily="34" charset="0"/>
                <a:cs typeface="Arial" panose="020B0604020202020204" pitchFamily="34" charset="0"/>
              </a:rPr>
              <a:t>(Form DR-487V)</a:t>
            </a:r>
          </a:p>
          <a:p>
            <a:pPr marL="0" indent="0">
              <a:buNone/>
            </a:pPr>
            <a:endParaRPr lang="en-US" sz="2800" dirty="0"/>
          </a:p>
          <a:p>
            <a:pPr marL="0" indent="0">
              <a:buNone/>
            </a:pPr>
            <a:r>
              <a:rPr lang="en-US" sz="2800" dirty="0"/>
              <a:t>	</a:t>
            </a:r>
          </a:p>
          <a:p>
            <a:pPr marL="0" indent="0">
              <a:buNone/>
            </a:pPr>
            <a:endParaRPr lang="en-US" dirty="0"/>
          </a:p>
        </p:txBody>
      </p:sp>
    </p:spTree>
    <p:extLst>
      <p:ext uri="{BB962C8B-B14F-4D97-AF65-F5344CB8AC3E}">
        <p14:creationId xmlns:p14="http://schemas.microsoft.com/office/powerpoint/2010/main" val="3349768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4600"/>
            <a:ext cx="4114800" cy="1143000"/>
          </a:xfrm>
        </p:spPr>
        <p:txBody>
          <a:bodyPr>
            <a:normAutofit fontScale="90000"/>
          </a:bodyPr>
          <a:lstStyle/>
          <a:p>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a:t>
            </a:r>
            <a:b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Compliance</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DR-487)</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69770" y="1524000"/>
            <a:ext cx="3827317" cy="4952998"/>
          </a:xfrm>
          <a:prstGeom prst="rect">
            <a:avLst/>
          </a:prstGeom>
          <a:noFill/>
          <a:effectLst>
            <a:glow rad="76200">
              <a:srgbClr val="DBF5F9">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488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84552"/>
            <a:ext cx="4114800" cy="1143000"/>
          </a:xfrm>
        </p:spPr>
        <p:txBody>
          <a:bodyPr>
            <a:noAutofit/>
          </a:bodyPr>
          <a:lstStyle/>
          <a:p>
            <a:r>
              <a:rPr lang="en-US" sz="34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Maximum Millage Levy Calculation Final Disclosure</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DR-420MM)</a:t>
            </a:r>
            <a:endParaRPr lang="en-US" sz="34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267200" y="1524001"/>
            <a:ext cx="3826302" cy="495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312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71800"/>
            <a:ext cx="4114800" cy="1143000"/>
          </a:xfrm>
        </p:spPr>
        <p:txBody>
          <a:bodyPr>
            <a:normAutofit fontScale="90000"/>
          </a:bodyPr>
          <a:lstStyle/>
          <a:p>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Vote Record for Final Adoption of Millage Levy</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DR-487V)</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1000" y="1477496"/>
            <a:ext cx="3781424" cy="4893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1957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8828-B17A-446B-83F9-2CA078A540D5}"/>
              </a:ext>
            </a:extLst>
          </p:cNvPr>
          <p:cNvSpPr>
            <a:spLocks noGrp="1"/>
          </p:cNvSpPr>
          <p:nvPr>
            <p:ph type="title"/>
          </p:nvPr>
        </p:nvSpPr>
        <p:spPr/>
        <p:txBody>
          <a:bodyPr>
            <a:normAutofit/>
          </a:bodyPr>
          <a:lstStyle/>
          <a:p>
            <a:r>
              <a:rPr lang="en-US" sz="3400" b="1" dirty="0">
                <a:solidFill>
                  <a:srgbClr val="00A49C"/>
                </a:solidFill>
                <a:latin typeface="Arial" panose="020B0604020202020204" pitchFamily="34" charset="0"/>
                <a:cs typeface="Arial" panose="020B0604020202020204" pitchFamily="34" charset="0"/>
              </a:rPr>
              <a:t>Electronic Submission</a:t>
            </a:r>
          </a:p>
        </p:txBody>
      </p:sp>
      <p:sp>
        <p:nvSpPr>
          <p:cNvPr id="3" name="Content Placeholder 2">
            <a:extLst>
              <a:ext uri="{FF2B5EF4-FFF2-40B4-BE49-F238E27FC236}">
                <a16:creationId xmlns:a16="http://schemas.microsoft.com/office/drawing/2014/main" id="{D7FDA5C9-1E3B-485D-9ADF-3326D322BDE0}"/>
              </a:ext>
            </a:extLst>
          </p:cNvPr>
          <p:cNvSpPr>
            <a:spLocks noGrp="1"/>
          </p:cNvSpPr>
          <p:nvPr>
            <p:ph idx="1"/>
          </p:nvPr>
        </p:nvSpPr>
        <p:spPr>
          <a:xfrm>
            <a:off x="457200" y="2057400"/>
            <a:ext cx="8229600" cy="4495800"/>
          </a:xfrm>
        </p:spPr>
        <p:txBody>
          <a:bodyPr>
            <a:normAutofit fontScale="62500" lnSpcReduction="20000"/>
          </a:bodyPr>
          <a:lstStyle/>
          <a:p>
            <a:pPr marL="0" indent="0">
              <a:buNone/>
            </a:pPr>
            <a:r>
              <a:rPr lang="en-US" dirty="0">
                <a:solidFill>
                  <a:schemeClr val="tx2"/>
                </a:solidFill>
              </a:rPr>
              <a:t>When submitting the TRIM compliance package to the TRIM section electronically, you must:</a:t>
            </a:r>
            <a:endParaRPr lang="en-US" sz="3600" dirty="0">
              <a:solidFill>
                <a:schemeClr val="tx2"/>
              </a:solidFill>
            </a:endParaRPr>
          </a:p>
          <a:p>
            <a:r>
              <a:rPr lang="en-US" dirty="0">
                <a:solidFill>
                  <a:schemeClr val="tx2"/>
                </a:solidFill>
              </a:rPr>
              <a:t>Include the taxing authority number (that is provided to you by the TRIM section)and taxing authority name, and state “TRIM Compliance Package” in the subject line</a:t>
            </a:r>
            <a:endParaRPr lang="en-US" sz="3600" dirty="0">
              <a:solidFill>
                <a:schemeClr val="tx2"/>
              </a:solidFill>
            </a:endParaRPr>
          </a:p>
          <a:p>
            <a:pPr lvl="0"/>
            <a:r>
              <a:rPr lang="en-US" dirty="0">
                <a:solidFill>
                  <a:schemeClr val="tx2"/>
                </a:solidFill>
              </a:rPr>
              <a:t>Include in the package:</a:t>
            </a:r>
            <a:endParaRPr lang="en-US" sz="3600" dirty="0">
              <a:solidFill>
                <a:schemeClr val="tx2"/>
              </a:solidFill>
            </a:endParaRPr>
          </a:p>
          <a:p>
            <a:pPr lvl="1"/>
            <a:r>
              <a:rPr lang="en-US" sz="3200" dirty="0">
                <a:solidFill>
                  <a:schemeClr val="tx2"/>
                </a:solidFill>
              </a:rPr>
              <a:t>Form DR-487</a:t>
            </a:r>
          </a:p>
          <a:p>
            <a:pPr lvl="1"/>
            <a:r>
              <a:rPr lang="en-US" dirty="0">
                <a:solidFill>
                  <a:schemeClr val="tx2"/>
                </a:solidFill>
              </a:rPr>
              <a:t>Millage and/or ordinance adopting the final millage rate</a:t>
            </a:r>
            <a:endParaRPr lang="en-US" sz="3200" dirty="0">
              <a:solidFill>
                <a:schemeClr val="tx2"/>
              </a:solidFill>
            </a:endParaRPr>
          </a:p>
          <a:p>
            <a:pPr lvl="1"/>
            <a:r>
              <a:rPr lang="en-US" dirty="0">
                <a:solidFill>
                  <a:schemeClr val="tx2"/>
                </a:solidFill>
              </a:rPr>
              <a:t>Millage and/or ordinance adopting the final budget</a:t>
            </a:r>
            <a:endParaRPr lang="en-US" sz="3200" dirty="0">
              <a:solidFill>
                <a:schemeClr val="tx2"/>
              </a:solidFill>
            </a:endParaRPr>
          </a:p>
          <a:p>
            <a:pPr lvl="1"/>
            <a:r>
              <a:rPr lang="en-US" dirty="0">
                <a:solidFill>
                  <a:schemeClr val="tx2"/>
                </a:solidFill>
              </a:rPr>
              <a:t>Entire page of the newspaper for </a:t>
            </a:r>
            <a:r>
              <a:rPr lang="en-US" b="1" dirty="0">
                <a:solidFill>
                  <a:schemeClr val="tx2"/>
                </a:solidFill>
              </a:rPr>
              <a:t>all</a:t>
            </a:r>
            <a:r>
              <a:rPr lang="en-US" dirty="0">
                <a:solidFill>
                  <a:schemeClr val="tx2"/>
                </a:solidFill>
              </a:rPr>
              <a:t> TRIM advertisements</a:t>
            </a:r>
            <a:endParaRPr lang="en-US" sz="3200" dirty="0">
              <a:solidFill>
                <a:schemeClr val="tx2"/>
              </a:solidFill>
            </a:endParaRPr>
          </a:p>
          <a:p>
            <a:pPr lvl="1"/>
            <a:r>
              <a:rPr lang="en-US" dirty="0">
                <a:solidFill>
                  <a:schemeClr val="tx2"/>
                </a:solidFill>
              </a:rPr>
              <a:t>Proof of publications from the newspaper for </a:t>
            </a:r>
            <a:r>
              <a:rPr lang="en-US" b="1" dirty="0">
                <a:solidFill>
                  <a:schemeClr val="tx2"/>
                </a:solidFill>
              </a:rPr>
              <a:t>all</a:t>
            </a:r>
            <a:r>
              <a:rPr lang="en-US" dirty="0">
                <a:solidFill>
                  <a:schemeClr val="tx2"/>
                </a:solidFill>
              </a:rPr>
              <a:t> TRIM advertisements</a:t>
            </a:r>
            <a:endParaRPr lang="en-US" sz="3200" dirty="0">
              <a:solidFill>
                <a:schemeClr val="tx2"/>
              </a:solidFill>
            </a:endParaRPr>
          </a:p>
          <a:p>
            <a:pPr lvl="1"/>
            <a:r>
              <a:rPr lang="en-US" dirty="0">
                <a:solidFill>
                  <a:schemeClr val="tx2"/>
                </a:solidFill>
              </a:rPr>
              <a:t>If you used mailed notices in lieu of newspaper advertisements, you must include a copy of the mailed notices and proof of mailing from the post office </a:t>
            </a:r>
            <a:endParaRPr lang="en-US" sz="3600" dirty="0">
              <a:solidFill>
                <a:schemeClr val="tx2"/>
              </a:solidFill>
            </a:endParaRPr>
          </a:p>
          <a:p>
            <a:r>
              <a:rPr lang="en-US" dirty="0">
                <a:solidFill>
                  <a:schemeClr val="tx2"/>
                </a:solidFill>
              </a:rPr>
              <a:t>Use this following email address to submit:				</a:t>
            </a:r>
            <a:r>
              <a:rPr lang="en-US" b="1" dirty="0">
                <a:solidFill>
                  <a:schemeClr val="tx2"/>
                </a:solidFill>
              </a:rPr>
              <a:t>ptotrimpackages@floridarevenue.com</a:t>
            </a:r>
            <a:endParaRPr lang="en-US" sz="3600" b="1" dirty="0">
              <a:solidFill>
                <a:schemeClr val="tx2"/>
              </a:solidFill>
            </a:endParaRPr>
          </a:p>
          <a:p>
            <a:pPr marL="0" indent="0">
              <a:buNone/>
            </a:pPr>
            <a:endParaRPr lang="en-US" dirty="0"/>
          </a:p>
        </p:txBody>
      </p:sp>
    </p:spTree>
    <p:extLst>
      <p:ext uri="{BB962C8B-B14F-4D97-AF65-F5344CB8AC3E}">
        <p14:creationId xmlns:p14="http://schemas.microsoft.com/office/powerpoint/2010/main" val="196106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endPar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1219200" y="2286000"/>
            <a:ext cx="7239000" cy="3687763"/>
          </a:xfrm>
        </p:spPr>
        <p:txBody>
          <a:bodyPr>
            <a:normAutofit fontScale="70000" lnSpcReduction="20000"/>
          </a:bodyPr>
          <a:lstStyle/>
          <a:p>
            <a:pPr marL="109728" indent="0">
              <a:buNone/>
            </a:pPr>
            <a:r>
              <a:rPr lang="en-US" sz="4600" i="1" dirty="0">
                <a:solidFill>
                  <a:srgbClr val="00A39B"/>
                </a:solidFill>
                <a:latin typeface="Arial" panose="020B0604020202020204" pitchFamily="34" charset="0"/>
                <a:ea typeface="Open Sans Extrabold" panose="020B0906030804020204" pitchFamily="34" charset="0"/>
                <a:cs typeface="Arial" panose="020B0604020202020204" pitchFamily="34" charset="0"/>
              </a:rPr>
              <a:t>If a taxing authority fails to provide the information to the property appraiser within 35 days:</a:t>
            </a:r>
            <a:br>
              <a:rPr lang="en-US" sz="4600" i="1" dirty="0">
                <a:solidFill>
                  <a:srgbClr val="00A39B"/>
                </a:solidFill>
                <a:latin typeface="Arial" panose="020B0604020202020204" pitchFamily="34" charset="0"/>
                <a:ea typeface="Open Sans Extrabold" panose="020B0906030804020204" pitchFamily="34" charset="0"/>
                <a:cs typeface="Arial" panose="020B0604020202020204" pitchFamily="34" charset="0"/>
              </a:rPr>
            </a:br>
            <a:endParaRPr lang="en-US" sz="4600" i="1" dirty="0">
              <a:solidFill>
                <a:srgbClr val="00A39B"/>
              </a:solidFill>
              <a:latin typeface="Arial" panose="020B0604020202020204" pitchFamily="34" charset="0"/>
              <a:ea typeface="Open Sans Extrabold" panose="020B0906030804020204" pitchFamily="34" charset="0"/>
              <a:cs typeface="Arial" panose="020B0604020202020204" pitchFamily="34" charset="0"/>
            </a:endParaRPr>
          </a:p>
          <a:p>
            <a:pPr marL="566928" indent="-457200">
              <a:buFont typeface="Calibri" panose="020F0502020204030204" pitchFamily="34" charset="0"/>
              <a:buChar char="‒"/>
            </a:pPr>
            <a:r>
              <a:rPr lang="en-US" sz="3100" dirty="0">
                <a:solidFill>
                  <a:schemeClr val="tx2"/>
                </a:solidFill>
                <a:latin typeface="Arial" panose="020B0604020202020204" pitchFamily="34" charset="0"/>
                <a:ea typeface="Open Sans Extrabold" panose="020B0906030804020204" pitchFamily="34" charset="0"/>
                <a:cs typeface="Arial" panose="020B0604020202020204" pitchFamily="34" charset="0"/>
              </a:rPr>
              <a:t>The taxing authority will be prohibited from levying a millage rate greater than the rolled-back rate.</a:t>
            </a:r>
            <a:br>
              <a:rPr lang="en-US" sz="3100" dirty="0">
                <a:solidFill>
                  <a:schemeClr val="tx2"/>
                </a:solidFill>
                <a:latin typeface="Arial" panose="020B0604020202020204" pitchFamily="34" charset="0"/>
                <a:ea typeface="Open Sans Extrabold" panose="020B0906030804020204" pitchFamily="34" charset="0"/>
                <a:cs typeface="Arial" panose="020B0604020202020204" pitchFamily="34" charset="0"/>
              </a:rPr>
            </a:br>
            <a:endParaRPr lang="en-US" sz="3100" dirty="0">
              <a:solidFill>
                <a:schemeClr val="tx2"/>
              </a:solidFill>
              <a:latin typeface="Arial" panose="020B0604020202020204" pitchFamily="34" charset="0"/>
              <a:ea typeface="Open Sans Extrabold" panose="020B0906030804020204" pitchFamily="34" charset="0"/>
              <a:cs typeface="Arial" panose="020B0604020202020204" pitchFamily="34" charset="0"/>
            </a:endParaRPr>
          </a:p>
          <a:p>
            <a:pPr marL="566928" indent="-457200">
              <a:buFont typeface="Calibri" panose="020F0502020204030204" pitchFamily="34" charset="0"/>
              <a:buChar char="‒"/>
            </a:pPr>
            <a:r>
              <a:rPr lang="en-US" sz="3100" dirty="0">
                <a:solidFill>
                  <a:schemeClr val="tx2"/>
                </a:solidFill>
                <a:latin typeface="Arial" panose="020B0604020202020204" pitchFamily="34" charset="0"/>
                <a:ea typeface="Open Sans Extrabold" panose="020B0906030804020204" pitchFamily="34" charset="0"/>
                <a:cs typeface="Arial" panose="020B0604020202020204" pitchFamily="34" charset="0"/>
              </a:rPr>
              <a:t>The property appraiser will compute the rolled-back rate and use it to prepare the Notice of Proposed Property Taxes.</a:t>
            </a:r>
          </a:p>
          <a:p>
            <a:pPr marL="109728" indent="0">
              <a:buNone/>
            </a:pPr>
            <a:endParaRPr lang="en-US" sz="3000" dirty="0">
              <a:latin typeface="Arial" panose="020B0604020202020204" pitchFamily="34" charset="0"/>
              <a:ea typeface="Open Sans Extrabold" panose="020B0906030804020204" pitchFamily="34" charset="0"/>
              <a:cs typeface="Arial" panose="020B0604020202020204" pitchFamily="34" charset="0"/>
            </a:endParaRP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pic>
        <p:nvPicPr>
          <p:cNvPr id="4" name="Picture 58" descr="MCj043388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916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t>
            </a:r>
            <a:b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400" dirty="0">
                <a:solidFill>
                  <a:srgbClr val="00A49C"/>
                </a:solidFill>
                <a:latin typeface="Arial" panose="020B0604020202020204" pitchFamily="34" charset="0"/>
                <a:ea typeface="Open Sans Semibold" panose="020B0706030804020204" pitchFamily="34" charset="0"/>
                <a:cs typeface="Arial" panose="020B0604020202020204" pitchFamily="34" charset="0"/>
              </a:rPr>
              <a:t>Value Adjustment Board Information</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362200"/>
            <a:ext cx="8153400" cy="3810000"/>
          </a:xfrm>
        </p:spPr>
        <p:txBody>
          <a:bodyPr>
            <a:normAutofit fontScale="40000" lnSpcReduction="20000"/>
          </a:bodyPr>
          <a:lstStyle/>
          <a:p>
            <a:pPr marL="0" indent="0">
              <a:buNone/>
            </a:pPr>
            <a:endParaRPr lang="en-US" sz="4300" dirty="0">
              <a:solidFill>
                <a:schemeClr val="tx2"/>
              </a:solidFill>
            </a:endParaRPr>
          </a:p>
          <a:p>
            <a:pPr>
              <a:buFont typeface="Calibri" panose="020F0502020204030204" pitchFamily="34" charset="0"/>
              <a:buChar char="‒"/>
            </a:pPr>
            <a:r>
              <a:rPr lang="en-US" sz="5000" dirty="0">
                <a:solidFill>
                  <a:schemeClr val="tx2"/>
                </a:solidFill>
              </a:rPr>
              <a:t>The VAB has five members: two from the county’s board of county commissioners, one from the county’s school board, and two citizens.</a:t>
            </a:r>
          </a:p>
          <a:p>
            <a:pPr>
              <a:buFont typeface="Calibri" panose="020F0502020204030204" pitchFamily="34" charset="0"/>
              <a:buChar char="‒"/>
            </a:pPr>
            <a:r>
              <a:rPr lang="en-US" sz="5000" dirty="0">
                <a:solidFill>
                  <a:schemeClr val="tx2"/>
                </a:solidFill>
              </a:rPr>
              <a:t>The purpose of the VAB is to hear appeals regarding: </a:t>
            </a:r>
          </a:p>
          <a:p>
            <a:pPr lvl="1">
              <a:buFont typeface="Calibri" panose="020F0502020204030204" pitchFamily="34" charset="0"/>
              <a:buChar char="‒"/>
            </a:pPr>
            <a:r>
              <a:rPr lang="en-US" sz="5000" dirty="0">
                <a:solidFill>
                  <a:schemeClr val="tx2"/>
                </a:solidFill>
              </a:rPr>
              <a:t>Property value assessments</a:t>
            </a:r>
          </a:p>
          <a:p>
            <a:pPr lvl="1">
              <a:buFont typeface="Calibri" panose="020F0502020204030204" pitchFamily="34" charset="0"/>
              <a:buChar char="‒"/>
            </a:pPr>
            <a:r>
              <a:rPr lang="en-US" sz="5000" dirty="0">
                <a:solidFill>
                  <a:schemeClr val="tx2"/>
                </a:solidFill>
              </a:rPr>
              <a:t>Denied exemptions or classifications</a:t>
            </a:r>
          </a:p>
          <a:p>
            <a:pPr lvl="1">
              <a:buFont typeface="Calibri" panose="020F0502020204030204" pitchFamily="34" charset="0"/>
              <a:buChar char="‒"/>
            </a:pPr>
            <a:r>
              <a:rPr lang="en-US" sz="5000" dirty="0">
                <a:solidFill>
                  <a:schemeClr val="tx2"/>
                </a:solidFill>
              </a:rPr>
              <a:t>Ad valorem tax deferrals, portability decisions, and change of ownership or control</a:t>
            </a:r>
          </a:p>
          <a:p>
            <a:pPr>
              <a:buFont typeface="Calibri" panose="020F0502020204030204" pitchFamily="34" charset="0"/>
              <a:buChar char="‒"/>
            </a:pPr>
            <a:r>
              <a:rPr lang="en-US" sz="5000" dirty="0">
                <a:solidFill>
                  <a:schemeClr val="tx2"/>
                </a:solidFill>
              </a:rPr>
              <a:t>The VAB meets </a:t>
            </a:r>
            <a:r>
              <a:rPr lang="en-US" sz="5000" b="1" dirty="0">
                <a:solidFill>
                  <a:schemeClr val="tx2"/>
                </a:solidFill>
              </a:rPr>
              <a:t>30 – 60 days </a:t>
            </a:r>
            <a:r>
              <a:rPr lang="en-US" sz="5000" dirty="0">
                <a:solidFill>
                  <a:schemeClr val="tx2"/>
                </a:solidFill>
              </a:rPr>
              <a:t>after mailing of the TRIM notice.</a:t>
            </a:r>
          </a:p>
          <a:p>
            <a:pPr>
              <a:buFont typeface="Calibri" panose="020F0502020204030204" pitchFamily="34" charset="0"/>
              <a:buChar char="‒"/>
            </a:pPr>
            <a:r>
              <a:rPr lang="en-US" sz="5000" dirty="0">
                <a:solidFill>
                  <a:schemeClr val="tx2"/>
                </a:solidFill>
              </a:rPr>
              <a:t>The VAB remains in session from day to day until the board has heard all </a:t>
            </a:r>
            <a:br>
              <a:rPr lang="en-US" sz="5000" dirty="0">
                <a:solidFill>
                  <a:schemeClr val="tx2"/>
                </a:solidFill>
              </a:rPr>
            </a:br>
            <a:r>
              <a:rPr lang="en-US" sz="5000" dirty="0">
                <a:solidFill>
                  <a:schemeClr val="tx2"/>
                </a:solidFill>
              </a:rPr>
              <a:t>petitions, complaints, appeals, and disputes.</a:t>
            </a:r>
          </a:p>
          <a:p>
            <a:pPr marL="0" indent="0">
              <a:buNone/>
            </a:pPr>
            <a:endParaRPr lang="en-US" dirty="0"/>
          </a:p>
        </p:txBody>
      </p:sp>
    </p:spTree>
    <p:extLst>
      <p:ext uri="{BB962C8B-B14F-4D97-AF65-F5344CB8AC3E}">
        <p14:creationId xmlns:p14="http://schemas.microsoft.com/office/powerpoint/2010/main" val="37626944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Final Taxable Value</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286000"/>
            <a:ext cx="8153400" cy="3810000"/>
          </a:xfrm>
        </p:spPr>
        <p:txBody>
          <a:bodyPr>
            <a:normAutofit/>
          </a:bodyPr>
          <a:lstStyle/>
          <a:p>
            <a:pPr marL="0" indent="0">
              <a:spcBef>
                <a:spcPts val="0"/>
              </a:spcBef>
              <a:buNone/>
            </a:pPr>
            <a:r>
              <a:rPr lang="en-US" sz="2400" dirty="0">
                <a:solidFill>
                  <a:schemeClr val="tx2"/>
                </a:solidFill>
                <a:latin typeface="Arial" panose="020B0604020202020204" pitchFamily="34" charset="0"/>
                <a:cs typeface="Arial" panose="020B0604020202020204" pitchFamily="34" charset="0"/>
              </a:rPr>
              <a:t>Forms:</a:t>
            </a:r>
          </a:p>
          <a:p>
            <a:pPr>
              <a:spcBef>
                <a:spcPts val="0"/>
              </a:spcBef>
            </a:pPr>
            <a:r>
              <a:rPr lang="en-US" sz="2400" i="1" dirty="0">
                <a:solidFill>
                  <a:schemeClr val="tx2"/>
                </a:solidFill>
                <a:latin typeface="Arial" panose="020B0604020202020204" pitchFamily="34" charset="0"/>
                <a:cs typeface="Arial" panose="020B0604020202020204" pitchFamily="34" charset="0"/>
              </a:rPr>
              <a:t>Certification of Final Taxable Value </a:t>
            </a:r>
            <a:r>
              <a:rPr lang="en-US" sz="2400" dirty="0">
                <a:solidFill>
                  <a:schemeClr val="tx2"/>
                </a:solidFill>
                <a:latin typeface="Arial" panose="020B0604020202020204" pitchFamily="34" charset="0"/>
                <a:cs typeface="Arial" panose="020B0604020202020204" pitchFamily="34" charset="0"/>
              </a:rPr>
              <a:t>(Form DR-422)</a:t>
            </a:r>
          </a:p>
          <a:p>
            <a:pPr>
              <a:spcBef>
                <a:spcPts val="0"/>
              </a:spcBef>
            </a:pPr>
            <a:r>
              <a:rPr lang="en-US" sz="2400" i="1" dirty="0">
                <a:solidFill>
                  <a:schemeClr val="tx2"/>
                </a:solidFill>
                <a:latin typeface="Arial" panose="020B0604020202020204" pitchFamily="34" charset="0"/>
                <a:cs typeface="Arial" panose="020B0604020202020204" pitchFamily="34" charset="0"/>
              </a:rPr>
              <a:t>Certification of Final Voted Debt Millage </a:t>
            </a:r>
            <a:r>
              <a:rPr lang="en-US" sz="2400" dirty="0">
                <a:solidFill>
                  <a:schemeClr val="tx2"/>
                </a:solidFill>
                <a:latin typeface="Arial" panose="020B0604020202020204" pitchFamily="34" charset="0"/>
                <a:cs typeface="Arial" panose="020B0604020202020204" pitchFamily="34" charset="0"/>
              </a:rPr>
              <a:t>(Form DR-422DEBT)</a:t>
            </a:r>
          </a:p>
          <a:p>
            <a:pPr marL="0" indent="0">
              <a:buNone/>
            </a:pPr>
            <a:endParaRPr lang="en-US" dirty="0"/>
          </a:p>
        </p:txBody>
      </p:sp>
    </p:spTree>
    <p:extLst>
      <p:ext uri="{BB962C8B-B14F-4D97-AF65-F5344CB8AC3E}">
        <p14:creationId xmlns:p14="http://schemas.microsoft.com/office/powerpoint/2010/main" val="22115260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33600"/>
            <a:ext cx="4114800" cy="1143000"/>
          </a:xfrm>
        </p:spPr>
        <p:txBody>
          <a:bodyPr>
            <a:normAutofit fontScale="90000"/>
          </a:bodyPr>
          <a:lstStyle/>
          <a:p>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Final Taxable</a:t>
            </a:r>
            <a:b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Value</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 </a:t>
            </a:r>
            <a:b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DR-422)</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015714"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8271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4191000" cy="1143000"/>
          </a:xfrm>
        </p:spPr>
        <p:txBody>
          <a:bodyPr>
            <a:normAutofit fontScale="90000"/>
          </a:bodyPr>
          <a:lstStyle/>
          <a:p>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a:t>
            </a:r>
            <a:b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Final Taxable Value </a:t>
            </a:r>
            <a:b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DR-422)</a:t>
            </a:r>
            <a:endParaRPr lang="en-US" sz="3600" b="1"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370385" y="3228818"/>
            <a:ext cx="3755030" cy="3107703"/>
          </a:xfrm>
        </p:spPr>
        <p:txBody>
          <a:bodyPr>
            <a:normAutofit/>
          </a:bodyPr>
          <a:lstStyle/>
          <a:p>
            <a:pPr marL="566928" indent="-457200">
              <a:buFont typeface="Arial" panose="020B0604020202020204" pitchFamily="34" charset="0"/>
              <a:buChar char="-"/>
            </a:pPr>
            <a:endParaRPr lang="en-US" dirty="0">
              <a:solidFill>
                <a:srgbClr val="000000"/>
              </a:solidFill>
              <a:latin typeface="Arial" panose="020B0604020202020204" pitchFamily="34" charset="0"/>
              <a:ea typeface="Open Sans Semibold" panose="020B0706030804020204" pitchFamily="34" charset="0"/>
              <a:cs typeface="Arial" panose="020B0604020202020204" pitchFamily="34" charset="0"/>
            </a:endParaRPr>
          </a:p>
          <a:p>
            <a:pPr marL="109728" indent="0">
              <a:buNone/>
            </a:pPr>
            <a:r>
              <a:rPr lang="en-US" sz="24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taxing authority may adjust millage rate.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2955" y="1752600"/>
            <a:ext cx="3681844" cy="476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188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3505200" cy="914400"/>
          </a:xfrm>
        </p:spPr>
        <p:txBody>
          <a:bodyPr>
            <a:normAutofit fontScale="90000"/>
          </a:bodyPr>
          <a:lstStyle/>
          <a:p>
            <a:r>
              <a:rPr lang="en-US" sz="40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Certification of Final Voted Debt Millage </a:t>
            </a:r>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(Form </a:t>
            </a: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DR-422DEBT)</a:t>
            </a:r>
            <a:endParaRPr lang="en-US" sz="3600" i="1"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38600" y="1429870"/>
            <a:ext cx="3926315" cy="5081113"/>
          </a:xfrm>
          <a:prstGeom prst="rect">
            <a:avLst/>
          </a:prstGeom>
          <a:noFill/>
          <a:effectLst>
            <a:glow rad="76200">
              <a:srgbClr val="DBF5F9">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94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4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2020 Top Infractions and Violations </a:t>
            </a:r>
            <a:endParaRPr lang="en-US" sz="3400" i="1" dirty="0">
              <a:latin typeface="Arial" panose="020B0604020202020204" pitchFamily="34" charset="0"/>
              <a:ea typeface="Open Sans Semibold" panose="020B0706030804020204" pitchFamily="34" charset="0"/>
              <a:cs typeface="Arial" panose="020B0604020202020204" pitchFamily="34" charset="0"/>
            </a:endParaRPr>
          </a:p>
        </p:txBody>
      </p:sp>
      <p:sp>
        <p:nvSpPr>
          <p:cNvPr id="3" name="Content Placeholder 2"/>
          <p:cNvSpPr>
            <a:spLocks noGrp="1"/>
          </p:cNvSpPr>
          <p:nvPr>
            <p:ph idx="1"/>
          </p:nvPr>
        </p:nvSpPr>
        <p:spPr>
          <a:xfrm>
            <a:off x="609600" y="2590800"/>
            <a:ext cx="8153400" cy="3810000"/>
          </a:xfrm>
        </p:spPr>
        <p:txBody>
          <a:bodyPr>
            <a:normAutofit/>
          </a:bodyPr>
          <a:lstStyle/>
          <a:p>
            <a:pPr marL="514350" indent="-514350">
              <a:buFont typeface="+mj-lt"/>
              <a:buAutoNum type="arabicPeriod"/>
            </a:pPr>
            <a:r>
              <a:rPr lang="en-US" sz="2400" dirty="0">
                <a:solidFill>
                  <a:schemeClr val="tx2"/>
                </a:solidFill>
                <a:latin typeface="Arial" panose="020B0604020202020204" pitchFamily="34" charset="0"/>
                <a:cs typeface="Arial" panose="020B0604020202020204" pitchFamily="34" charset="0"/>
              </a:rPr>
              <a:t>Incorrect verbiage in advertisement</a:t>
            </a:r>
          </a:p>
          <a:p>
            <a:pPr marL="514350" indent="-514350">
              <a:buFont typeface="+mj-lt"/>
              <a:buAutoNum type="arabicPeriod"/>
            </a:pPr>
            <a:r>
              <a:rPr lang="en-US" sz="2400" dirty="0">
                <a:solidFill>
                  <a:schemeClr val="tx2"/>
                </a:solidFill>
                <a:latin typeface="Arial" panose="020B0604020202020204" pitchFamily="34" charset="0"/>
                <a:cs typeface="Arial" panose="020B0604020202020204" pitchFamily="34" charset="0"/>
              </a:rPr>
              <a:t>Tax levy incorrect/percent increase incorrect</a:t>
            </a:r>
          </a:p>
          <a:p>
            <a:pPr marL="514350" indent="-514350">
              <a:buFont typeface="+mj-lt"/>
              <a:buAutoNum type="arabicPeriod"/>
            </a:pPr>
            <a:r>
              <a:rPr lang="en-US" sz="2400" dirty="0">
                <a:solidFill>
                  <a:schemeClr val="tx2"/>
                </a:solidFill>
                <a:latin typeface="Arial" panose="020B0604020202020204" pitchFamily="34" charset="0"/>
                <a:cs typeface="Arial" panose="020B0604020202020204" pitchFamily="34" charset="0"/>
              </a:rPr>
              <a:t>Late package</a:t>
            </a:r>
          </a:p>
          <a:p>
            <a:pPr marL="514350" indent="-514350">
              <a:buFont typeface="+mj-lt"/>
              <a:buAutoNum type="arabicPeriod"/>
            </a:pPr>
            <a:r>
              <a:rPr lang="en-US" sz="2400" dirty="0">
                <a:solidFill>
                  <a:schemeClr val="tx2"/>
                </a:solidFill>
                <a:latin typeface="Arial" panose="020B0604020202020204" pitchFamily="34" charset="0"/>
                <a:cs typeface="Arial" panose="020B0604020202020204" pitchFamily="34" charset="0"/>
              </a:rPr>
              <a:t>Ad valorem proceeds not shown or incorrect</a:t>
            </a:r>
          </a:p>
          <a:p>
            <a:pPr marL="514350" indent="-514350">
              <a:buFont typeface="+mj-lt"/>
              <a:buAutoNum type="arabicPeriod"/>
            </a:pPr>
            <a:r>
              <a:rPr lang="en-US" sz="2400" dirty="0">
                <a:solidFill>
                  <a:schemeClr val="tx2"/>
                </a:solidFill>
                <a:latin typeface="Arial" panose="020B0604020202020204" pitchFamily="34" charset="0"/>
                <a:cs typeface="Arial" panose="020B0604020202020204" pitchFamily="34" charset="0"/>
              </a:rPr>
              <a:t>Wrong size advertisement</a:t>
            </a:r>
          </a:p>
          <a:p>
            <a:pPr marL="0" indent="0">
              <a:buNone/>
            </a:pPr>
            <a:endParaRPr lang="en-US" dirty="0"/>
          </a:p>
        </p:txBody>
      </p:sp>
    </p:spTree>
    <p:extLst>
      <p:ext uri="{BB962C8B-B14F-4D97-AF65-F5344CB8AC3E}">
        <p14:creationId xmlns:p14="http://schemas.microsoft.com/office/powerpoint/2010/main" val="17449983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8"/>
          <p:cNvSpPr>
            <a:spLocks noGrp="1"/>
          </p:cNvSpPr>
          <p:nvPr>
            <p:ph type="title"/>
          </p:nvPr>
        </p:nvSpPr>
        <p:spPr>
          <a:xfrm>
            <a:off x="718947" y="1150228"/>
            <a:ext cx="7162800" cy="579438"/>
          </a:xfrm>
        </p:spPr>
        <p:txBody>
          <a:bodyPr>
            <a:normAutofit/>
          </a:bodyPr>
          <a:lstStyle/>
          <a:p>
            <a:r>
              <a:rPr lang="en-US" altLang="en-US" sz="2800" b="1" dirty="0">
                <a:solidFill>
                  <a:srgbClr val="00A39B"/>
                </a:solidFill>
                <a:latin typeface="Arial" panose="020B0604020202020204" pitchFamily="34" charset="0"/>
                <a:cs typeface="Arial" panose="020B0604020202020204" pitchFamily="34" charset="0"/>
              </a:rPr>
              <a:t>TRIM Compliance Contacts</a:t>
            </a:r>
          </a:p>
        </p:txBody>
      </p:sp>
      <p:graphicFrame>
        <p:nvGraphicFramePr>
          <p:cNvPr id="11" name="Table Placeholder 10"/>
          <p:cNvGraphicFramePr>
            <a:graphicFrameLocks noGrp="1"/>
          </p:cNvGraphicFramePr>
          <p:nvPr>
            <p:ph type="tbl" idx="1"/>
            <p:extLst>
              <p:ext uri="{D42A27DB-BD31-4B8C-83A1-F6EECF244321}">
                <p14:modId xmlns:p14="http://schemas.microsoft.com/office/powerpoint/2010/main" val="3149164094"/>
              </p:ext>
            </p:extLst>
          </p:nvPr>
        </p:nvGraphicFramePr>
        <p:xfrm>
          <a:off x="533400" y="1752600"/>
          <a:ext cx="7162800" cy="4724400"/>
        </p:xfrm>
        <a:graphic>
          <a:graphicData uri="http://schemas.openxmlformats.org/drawingml/2006/table">
            <a:tbl>
              <a:tblPr firstRow="1" bandRow="1">
                <a:tableStyleId>{F5AB1C69-6EDB-4FF4-983F-18BD219EF322}</a:tableStyleId>
              </a:tblPr>
              <a:tblGrid>
                <a:gridCol w="2948869">
                  <a:extLst>
                    <a:ext uri="{9D8B030D-6E8A-4147-A177-3AD203B41FA5}">
                      <a16:colId xmlns:a16="http://schemas.microsoft.com/office/drawing/2014/main" val="20000"/>
                    </a:ext>
                  </a:extLst>
                </a:gridCol>
                <a:gridCol w="4213931">
                  <a:extLst>
                    <a:ext uri="{9D8B030D-6E8A-4147-A177-3AD203B41FA5}">
                      <a16:colId xmlns:a16="http://schemas.microsoft.com/office/drawing/2014/main" val="20001"/>
                    </a:ext>
                  </a:extLst>
                </a:gridCol>
              </a:tblGrid>
              <a:tr h="429493">
                <a:tc>
                  <a:txBody>
                    <a:bodyPr/>
                    <a:lstStyle/>
                    <a:p>
                      <a:pPr algn="ctr"/>
                      <a:r>
                        <a:rPr lang="en-US" sz="1800" dirty="0">
                          <a:latin typeface="Arial" panose="020B0604020202020204" pitchFamily="34" charset="0"/>
                          <a:cs typeface="Arial" panose="020B0604020202020204" pitchFamily="34" charset="0"/>
                        </a:rPr>
                        <a:t>TRIM STAFF</a:t>
                      </a:r>
                    </a:p>
                  </a:txBody>
                  <a:tcPr marT="45723" marB="45723">
                    <a:solidFill>
                      <a:schemeClr val="tx1"/>
                    </a:solidFill>
                  </a:tcPr>
                </a:tc>
                <a:tc>
                  <a:txBody>
                    <a:bodyPr/>
                    <a:lstStyle/>
                    <a:p>
                      <a:pPr algn="ctr"/>
                      <a:r>
                        <a:rPr lang="en-US" sz="1800" dirty="0">
                          <a:latin typeface="Arial" panose="020B0604020202020204" pitchFamily="34" charset="0"/>
                          <a:cs typeface="Arial" panose="020B0604020202020204" pitchFamily="34" charset="0"/>
                        </a:rPr>
                        <a:t>PHONE NUMBER</a:t>
                      </a:r>
                    </a:p>
                  </a:txBody>
                  <a:tcPr marT="45723" marB="45723">
                    <a:solidFill>
                      <a:schemeClr val="tx1"/>
                    </a:solidFill>
                  </a:tcPr>
                </a:tc>
                <a:extLst>
                  <a:ext uri="{0D108BD9-81ED-4DB2-BD59-A6C34878D82A}">
                    <a16:rowId xmlns:a16="http://schemas.microsoft.com/office/drawing/2014/main" val="10000"/>
                  </a:ext>
                </a:extLst>
              </a:tr>
              <a:tr h="429493">
                <a:tc>
                  <a:txBody>
                    <a:bodyPr/>
                    <a:lstStyle/>
                    <a:p>
                      <a:pPr algn="ctr"/>
                      <a:r>
                        <a:rPr lang="en-US" sz="1800" dirty="0">
                          <a:latin typeface="Arial" panose="020B0604020202020204" pitchFamily="34" charset="0"/>
                          <a:cs typeface="Arial" panose="020B0604020202020204" pitchFamily="34" charset="0"/>
                        </a:rPr>
                        <a:t>Wyatt Peters</a:t>
                      </a:r>
                    </a:p>
                  </a:txBody>
                  <a:tcPr marT="45723" marB="45723"/>
                </a:tc>
                <a:tc>
                  <a:txBody>
                    <a:bodyPr/>
                    <a:lstStyle/>
                    <a:p>
                      <a:pPr algn="ctr"/>
                      <a:r>
                        <a:rPr lang="en-US" sz="1800" dirty="0">
                          <a:latin typeface="Arial" panose="020B0604020202020204" pitchFamily="34" charset="0"/>
                          <a:cs typeface="Arial" panose="020B0604020202020204" pitchFamily="34" charset="0"/>
                        </a:rPr>
                        <a:t>(850) 617-8921</a:t>
                      </a:r>
                    </a:p>
                  </a:txBody>
                  <a:tcPr marT="45723" marB="45723"/>
                </a:tc>
                <a:extLst>
                  <a:ext uri="{0D108BD9-81ED-4DB2-BD59-A6C34878D82A}">
                    <a16:rowId xmlns:a16="http://schemas.microsoft.com/office/drawing/2014/main" val="10001"/>
                  </a:ext>
                </a:extLst>
              </a:tr>
              <a:tr h="751607">
                <a:tc>
                  <a:txBody>
                    <a:bodyPr/>
                    <a:lstStyle/>
                    <a:p>
                      <a:pPr algn="ctr"/>
                      <a:r>
                        <a:rPr lang="en-US" sz="1800" dirty="0">
                          <a:latin typeface="Arial" panose="020B0604020202020204" pitchFamily="34" charset="0"/>
                          <a:cs typeface="Arial" panose="020B0604020202020204" pitchFamily="34" charset="0"/>
                        </a:rPr>
                        <a:t>Dametria Hayward-Williams</a:t>
                      </a:r>
                    </a:p>
                  </a:txBody>
                  <a:tcPr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(850) 617-8922</a:t>
                      </a:r>
                    </a:p>
                  </a:txBody>
                  <a:tcPr marT="45723" marB="45723"/>
                </a:tc>
                <a:extLst>
                  <a:ext uri="{0D108BD9-81ED-4DB2-BD59-A6C34878D82A}">
                    <a16:rowId xmlns:a16="http://schemas.microsoft.com/office/drawing/2014/main" val="10003"/>
                  </a:ext>
                </a:extLst>
              </a:tr>
              <a:tr h="429493">
                <a:tc>
                  <a:txBody>
                    <a:bodyPr/>
                    <a:lstStyle/>
                    <a:p>
                      <a:pPr algn="ctr"/>
                      <a:r>
                        <a:rPr lang="en-US" sz="1800" dirty="0">
                          <a:latin typeface="Arial" panose="020B0604020202020204" pitchFamily="34" charset="0"/>
                          <a:cs typeface="Arial" panose="020B0604020202020204" pitchFamily="34" charset="0"/>
                        </a:rPr>
                        <a:t>Kendall Tolbert</a:t>
                      </a:r>
                    </a:p>
                  </a:txBody>
                  <a:tcPr marT="45723" marB="45723"/>
                </a:tc>
                <a:tc>
                  <a:txBody>
                    <a:bodyPr/>
                    <a:lstStyle/>
                    <a:p>
                      <a:pPr algn="ctr"/>
                      <a:r>
                        <a:rPr lang="en-US" sz="1800" dirty="0">
                          <a:latin typeface="Arial" panose="020B0604020202020204" pitchFamily="34" charset="0"/>
                          <a:cs typeface="Arial" panose="020B0604020202020204" pitchFamily="34" charset="0"/>
                        </a:rPr>
                        <a:t>(850) 617-8861</a:t>
                      </a:r>
                    </a:p>
                  </a:txBody>
                  <a:tcPr marT="45723" marB="45723"/>
                </a:tc>
                <a:extLst>
                  <a:ext uri="{0D108BD9-81ED-4DB2-BD59-A6C34878D82A}">
                    <a16:rowId xmlns:a16="http://schemas.microsoft.com/office/drawing/2014/main" val="10004"/>
                  </a:ext>
                </a:extLst>
              </a:tr>
              <a:tr h="429493">
                <a:tc>
                  <a:txBody>
                    <a:bodyPr/>
                    <a:lstStyle/>
                    <a:p>
                      <a:pPr algn="ctr"/>
                      <a:r>
                        <a:rPr lang="en-US" sz="1800" dirty="0">
                          <a:latin typeface="Arial" panose="020B0604020202020204" pitchFamily="34" charset="0"/>
                          <a:cs typeface="Arial" panose="020B0604020202020204" pitchFamily="34" charset="0"/>
                        </a:rPr>
                        <a:t>Breauna Hines</a:t>
                      </a:r>
                    </a:p>
                  </a:txBody>
                  <a:tcPr marT="45723" marB="45723"/>
                </a:tc>
                <a:tc>
                  <a:txBody>
                    <a:bodyPr/>
                    <a:lstStyle/>
                    <a:p>
                      <a:pPr algn="ctr"/>
                      <a:r>
                        <a:rPr lang="en-US" sz="1800" dirty="0">
                          <a:latin typeface="Arial" panose="020B0604020202020204" pitchFamily="34" charset="0"/>
                          <a:cs typeface="Arial" panose="020B0604020202020204" pitchFamily="34" charset="0"/>
                        </a:rPr>
                        <a:t>(850) 617-8923</a:t>
                      </a:r>
                    </a:p>
                  </a:txBody>
                  <a:tcPr marT="45723" marB="45723"/>
                </a:tc>
                <a:extLst>
                  <a:ext uri="{0D108BD9-81ED-4DB2-BD59-A6C34878D82A}">
                    <a16:rowId xmlns:a16="http://schemas.microsoft.com/office/drawing/2014/main" val="10007"/>
                  </a:ext>
                </a:extLst>
              </a:tr>
              <a:tr h="429493">
                <a:tc>
                  <a:txBody>
                    <a:bodyPr/>
                    <a:lstStyle/>
                    <a:p>
                      <a:pPr algn="ctr"/>
                      <a:r>
                        <a:rPr lang="en-US" sz="1800" dirty="0">
                          <a:latin typeface="Arial" panose="020B0604020202020204" pitchFamily="34" charset="0"/>
                          <a:cs typeface="Arial" panose="020B0604020202020204" pitchFamily="34" charset="0"/>
                        </a:rPr>
                        <a:t>Roberta Epp</a:t>
                      </a:r>
                    </a:p>
                  </a:txBody>
                  <a:tcPr marT="45723" marB="45723"/>
                </a:tc>
                <a:tc>
                  <a:txBody>
                    <a:bodyPr/>
                    <a:lstStyle/>
                    <a:p>
                      <a:pPr algn="ctr"/>
                      <a:r>
                        <a:rPr lang="en-US" sz="1800" dirty="0">
                          <a:latin typeface="Arial" panose="020B0604020202020204" pitchFamily="34" charset="0"/>
                          <a:cs typeface="Arial" panose="020B0604020202020204" pitchFamily="34" charset="0"/>
                        </a:rPr>
                        <a:t>(850) 617-8890</a:t>
                      </a:r>
                    </a:p>
                  </a:txBody>
                  <a:tcPr marT="45723" marB="45723"/>
                </a:tc>
                <a:extLst>
                  <a:ext uri="{0D108BD9-81ED-4DB2-BD59-A6C34878D82A}">
                    <a16:rowId xmlns:a16="http://schemas.microsoft.com/office/drawing/2014/main" val="10008"/>
                  </a:ext>
                </a:extLst>
              </a:tr>
              <a:tr h="429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Fax Number</a:t>
                      </a:r>
                    </a:p>
                  </a:txBody>
                  <a:tcPr marT="45723" marB="45723"/>
                </a:tc>
                <a:tc>
                  <a:txBody>
                    <a:bodyPr/>
                    <a:lstStyle/>
                    <a:p>
                      <a:pPr algn="l"/>
                      <a:r>
                        <a:rPr lang="en-US" sz="1800" dirty="0">
                          <a:latin typeface="Arial" panose="020B0604020202020204" pitchFamily="34" charset="0"/>
                          <a:cs typeface="Arial" panose="020B0604020202020204" pitchFamily="34" charset="0"/>
                        </a:rPr>
                        <a:t>                    (850) 617</a:t>
                      </a:r>
                      <a:r>
                        <a:rPr lang="en-US" sz="1800" baseline="0" dirty="0">
                          <a:latin typeface="Arial" panose="020B0604020202020204" pitchFamily="34" charset="0"/>
                          <a:cs typeface="Arial" panose="020B0604020202020204" pitchFamily="34" charset="0"/>
                        </a:rPr>
                        <a:t>-6115</a:t>
                      </a:r>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09"/>
                  </a:ext>
                </a:extLst>
              </a:tr>
              <a:tr h="1395835">
                <a:tc>
                  <a:txBody>
                    <a:bodyPr/>
                    <a:lstStyle/>
                    <a:p>
                      <a:pPr algn="ctr"/>
                      <a:r>
                        <a:rPr lang="en-US" sz="1800" dirty="0">
                          <a:latin typeface="Arial" panose="020B0604020202020204" pitchFamily="34" charset="0"/>
                          <a:cs typeface="Arial" panose="020B0604020202020204" pitchFamily="34" charset="0"/>
                        </a:rPr>
                        <a:t>TRIM Email Address</a:t>
                      </a:r>
                    </a:p>
                    <a:p>
                      <a:pPr algn="ctr"/>
                      <a:r>
                        <a:rPr lang="en-US" sz="1800" dirty="0">
                          <a:latin typeface="Arial" panose="020B0604020202020204" pitchFamily="34" charset="0"/>
                          <a:cs typeface="Arial" panose="020B0604020202020204" pitchFamily="34" charset="0"/>
                        </a:rPr>
                        <a:t>eTRIM Email Address</a:t>
                      </a:r>
                    </a:p>
                    <a:p>
                      <a:pPr algn="ctr"/>
                      <a:r>
                        <a:rPr lang="en-US" sz="1800" dirty="0">
                          <a:latin typeface="Arial" panose="020B0604020202020204" pitchFamily="34" charset="0"/>
                          <a:cs typeface="Arial" panose="020B0604020202020204" pitchFamily="34" charset="0"/>
                        </a:rPr>
                        <a:t>TRIM Package Submission Email</a:t>
                      </a:r>
                    </a:p>
                  </a:txBody>
                  <a:tcPr marT="45723" marB="45723"/>
                </a:tc>
                <a:tc>
                  <a:txBody>
                    <a:bodyPr/>
                    <a:lstStyle/>
                    <a:p>
                      <a:pPr algn="ctr"/>
                      <a:r>
                        <a:rPr lang="en-US" sz="1800" dirty="0">
                          <a:latin typeface="Arial" panose="020B0604020202020204" pitchFamily="34" charset="0"/>
                          <a:cs typeface="Arial" panose="020B0604020202020204" pitchFamily="34" charset="0"/>
                          <a:hlinkClick r:id="rId3"/>
                        </a:rPr>
                        <a:t>TRIM@floridarevenue.com</a:t>
                      </a: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hlinkClick r:id="rId4"/>
                        </a:rPr>
                        <a:t>eTRIM@floridarevenue.com</a:t>
                      </a: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hlinkClick r:id="rId5"/>
                        </a:rPr>
                        <a:t>ptotrimpackages@floridarevenue.com</a:t>
                      </a:r>
                      <a:endParaRPr lang="en-US" sz="1800"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508945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971800"/>
            <a:ext cx="8534400" cy="1470025"/>
          </a:xfrm>
        </p:spPr>
        <p:txBody>
          <a:bodyPr>
            <a:normAutofit/>
          </a:bodyPr>
          <a:lstStyle/>
          <a:p>
            <a:r>
              <a:rPr lang="en-US" b="1" dirty="0">
                <a:latin typeface="Calibri" panose="020F0502020204030204" pitchFamily="34" charset="0"/>
                <a:cs typeface="Calibri" panose="020F0502020204030204" pitchFamily="34" charset="0"/>
              </a:rPr>
              <a:t>Thank you for your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participation today!</a:t>
            </a:r>
          </a:p>
        </p:txBody>
      </p:sp>
    </p:spTree>
    <p:extLst>
      <p:ext uri="{BB962C8B-B14F-4D97-AF65-F5344CB8AC3E}">
        <p14:creationId xmlns:p14="http://schemas.microsoft.com/office/powerpoint/2010/main" val="268901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33499"/>
            <a:ext cx="8229600" cy="1143000"/>
          </a:xfrm>
        </p:spPr>
        <p:txBody>
          <a:bodyPr>
            <a:normAutofit fontScale="90000"/>
          </a:bodyPr>
          <a:lstStyle/>
          <a:p>
            <a:r>
              <a:rPr lang="en-US" sz="40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Timetable</a:t>
            </a:r>
            <a:b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4000" i="1" dirty="0">
                <a:solidFill>
                  <a:srgbClr val="00A49C"/>
                </a:solidFill>
                <a:latin typeface="Arial" panose="020B0604020202020204" pitchFamily="34" charset="0"/>
                <a:ea typeface="Open Sans Semibold" panose="020B0706030804020204" pitchFamily="34" charset="0"/>
                <a:cs typeface="Arial" panose="020B0604020202020204" pitchFamily="34" charset="0"/>
              </a:rPr>
              <a:t>Day 55 = August 24</a:t>
            </a:r>
          </a:p>
        </p:txBody>
      </p:sp>
      <p:sp>
        <p:nvSpPr>
          <p:cNvPr id="3" name="Content Placeholder 2"/>
          <p:cNvSpPr>
            <a:spLocks noGrp="1"/>
          </p:cNvSpPr>
          <p:nvPr>
            <p:ph idx="1"/>
          </p:nvPr>
        </p:nvSpPr>
        <p:spPr>
          <a:xfrm>
            <a:off x="458790" y="2606511"/>
            <a:ext cx="4038600" cy="3687763"/>
          </a:xfrm>
        </p:spPr>
        <p:txBody>
          <a:bodyPr>
            <a:normAutofit fontScale="47500" lnSpcReduction="20000"/>
          </a:bodyPr>
          <a:lstStyle/>
          <a:p>
            <a:pPr marL="109728" indent="0">
              <a:buNone/>
            </a:pPr>
            <a:r>
              <a:rPr lang="en-US" sz="3400" dirty="0">
                <a:solidFill>
                  <a:schemeClr val="tx2"/>
                </a:solidFill>
                <a:latin typeface="Arial" panose="020B0604020202020204" pitchFamily="34" charset="0"/>
                <a:ea typeface="Open Sans Semibold" panose="020B0706030804020204" pitchFamily="34" charset="0"/>
                <a:cs typeface="Arial" panose="020B0604020202020204" pitchFamily="34" charset="0"/>
              </a:rPr>
              <a:t>-  </a:t>
            </a:r>
            <a:r>
              <a:rPr lang="en-US" sz="4600" dirty="0">
                <a:solidFill>
                  <a:schemeClr val="tx2"/>
                </a:solidFill>
                <a:latin typeface="Arial" panose="020B0604020202020204" pitchFamily="34" charset="0"/>
                <a:ea typeface="Open Sans Semibold" panose="020B0706030804020204" pitchFamily="34" charset="0"/>
                <a:cs typeface="Arial" panose="020B0604020202020204" pitchFamily="34" charset="0"/>
              </a:rPr>
              <a:t>The property appraiser must mail the Notice of Proposed Property Taxes (TRIM notice) within </a:t>
            </a:r>
            <a:r>
              <a:rPr lang="en-US" sz="46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55 days </a:t>
            </a:r>
            <a:r>
              <a:rPr lang="en-US" sz="4600" dirty="0">
                <a:solidFill>
                  <a:schemeClr val="tx2"/>
                </a:solidFill>
                <a:latin typeface="Arial" panose="020B0604020202020204" pitchFamily="34" charset="0"/>
                <a:ea typeface="Open Sans Semibold" panose="020B0706030804020204" pitchFamily="34" charset="0"/>
                <a:cs typeface="Arial" panose="020B0604020202020204" pitchFamily="34" charset="0"/>
              </a:rPr>
              <a:t>of certification.</a:t>
            </a:r>
            <a:br>
              <a:rPr lang="en-US" sz="4600" dirty="0">
                <a:solidFill>
                  <a:schemeClr val="tx2"/>
                </a:solidFill>
                <a:latin typeface="Arial" panose="020B0604020202020204" pitchFamily="34" charset="0"/>
                <a:ea typeface="Open Sans Semibold" panose="020B0706030804020204" pitchFamily="34" charset="0"/>
                <a:cs typeface="Arial" panose="020B0604020202020204" pitchFamily="34" charset="0"/>
              </a:rPr>
            </a:br>
            <a:endParaRPr lang="en-US" sz="4600" dirty="0">
              <a:solidFill>
                <a:schemeClr val="tx2"/>
              </a:solidFill>
              <a:latin typeface="Arial" panose="020B0604020202020204" pitchFamily="34" charset="0"/>
              <a:ea typeface="Open Sans Semibold" panose="020B0706030804020204" pitchFamily="34" charset="0"/>
              <a:cs typeface="Arial" panose="020B0604020202020204" pitchFamily="34" charset="0"/>
            </a:endParaRPr>
          </a:p>
          <a:p>
            <a:pPr marL="109728" indent="0">
              <a:buNone/>
            </a:pPr>
            <a:r>
              <a:rPr lang="en-US" sz="4600" dirty="0">
                <a:solidFill>
                  <a:schemeClr val="tx2"/>
                </a:solidFill>
                <a:latin typeface="Arial" panose="020B0604020202020204" pitchFamily="34" charset="0"/>
                <a:ea typeface="Open Sans Semibold" panose="020B0706030804020204" pitchFamily="34" charset="0"/>
                <a:cs typeface="Arial" panose="020B0604020202020204" pitchFamily="34" charset="0"/>
              </a:rPr>
              <a:t>-  If the Department of Revenue (Department) issues a review notice, the property appraiser cannot mail the TRIM notice until the Department has approved the assessment roll.</a:t>
            </a:r>
          </a:p>
          <a:p>
            <a:pPr marL="109728" indent="0">
              <a:buNone/>
            </a:pPr>
            <a:endParaRPr lang="en-US" sz="4600" dirty="0">
              <a:latin typeface="Arial" panose="020B0604020202020204" pitchFamily="34" charset="0"/>
              <a:ea typeface="Open Sans Semibold" panose="020B0706030804020204" pitchFamily="34" charset="0"/>
              <a:cs typeface="Arial" panose="020B0604020202020204" pitchFamily="34" charset="0"/>
            </a:endParaRP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
        <p:nvSpPr>
          <p:cNvPr id="7" name="Rectangle 114"/>
          <p:cNvSpPr>
            <a:spLocks noChangeArrowheads="1"/>
          </p:cNvSpPr>
          <p:nvPr/>
        </p:nvSpPr>
        <p:spPr bwMode="auto">
          <a:xfrm>
            <a:off x="4504048" y="1875933"/>
            <a:ext cx="3429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l"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l"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l"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l"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dirty="0">
                <a:solidFill>
                  <a:prstClr val="black"/>
                </a:solidFill>
                <a:latin typeface="Arial" panose="020B0604020202020204" pitchFamily="34" charset="0"/>
              </a:rPr>
              <a:t>August</a:t>
            </a:r>
          </a:p>
        </p:txBody>
      </p:sp>
      <p:pic>
        <p:nvPicPr>
          <p:cNvPr id="8" name="Picture 7"/>
          <p:cNvPicPr>
            <a:picLocks noChangeAspect="1"/>
          </p:cNvPicPr>
          <p:nvPr/>
        </p:nvPicPr>
        <p:blipFill>
          <a:blip r:embed="rId3"/>
          <a:stretch>
            <a:fillRect/>
          </a:stretch>
        </p:blipFill>
        <p:spPr>
          <a:xfrm>
            <a:off x="4563751" y="2403541"/>
            <a:ext cx="3369297" cy="4020746"/>
          </a:xfrm>
          <a:prstGeom prst="rect">
            <a:avLst/>
          </a:prstGeom>
        </p:spPr>
      </p:pic>
      <p:pic>
        <p:nvPicPr>
          <p:cNvPr id="9" name="Picture 8"/>
          <p:cNvPicPr>
            <a:picLocks noChangeAspect="1"/>
          </p:cNvPicPr>
          <p:nvPr/>
        </p:nvPicPr>
        <p:blipFill>
          <a:blip r:embed="rId4"/>
          <a:stretch>
            <a:fillRect/>
          </a:stretch>
        </p:blipFill>
        <p:spPr>
          <a:xfrm>
            <a:off x="4808362" y="5424748"/>
            <a:ext cx="993734" cy="1146147"/>
          </a:xfrm>
          <a:prstGeom prst="rect">
            <a:avLst/>
          </a:prstGeom>
        </p:spPr>
      </p:pic>
      <p:sp>
        <p:nvSpPr>
          <p:cNvPr id="11" name="AutoShape 56"/>
          <p:cNvSpPr>
            <a:spLocks noChangeArrowheads="1"/>
          </p:cNvSpPr>
          <p:nvPr/>
        </p:nvSpPr>
        <p:spPr bwMode="auto">
          <a:xfrm rot="19034122" flipH="1">
            <a:off x="5677036" y="4224719"/>
            <a:ext cx="1863725" cy="1066800"/>
          </a:xfrm>
          <a:prstGeom prst="rightArrowCallout">
            <a:avLst>
              <a:gd name="adj1" fmla="val 25000"/>
              <a:gd name="adj2" fmla="val 25000"/>
              <a:gd name="adj3" fmla="val 29117"/>
              <a:gd name="adj4" fmla="val 66667"/>
            </a:avLst>
          </a:prstGeom>
          <a:solidFill>
            <a:srgbClr val="FF00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l"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l"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l"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l"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800" b="1" i="0" u="none" strike="noStrike" kern="0" cap="none" spc="0" normalizeH="0" baseline="0" noProof="0" dirty="0">
                <a:ln>
                  <a:noFill/>
                </a:ln>
                <a:solidFill>
                  <a:prstClr val="white"/>
                </a:solidFill>
                <a:effectLst/>
                <a:uLnTx/>
                <a:uFillTx/>
                <a:latin typeface="Tahoma" panose="020B0604030504040204" pitchFamily="34" charset="0"/>
              </a:rPr>
              <a:t>DAY</a:t>
            </a: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800" b="1" i="0" u="none" strike="noStrike" kern="0" cap="none" spc="0" normalizeH="0" baseline="0" noProof="0" dirty="0">
                <a:ln>
                  <a:noFill/>
                </a:ln>
                <a:solidFill>
                  <a:prstClr val="white"/>
                </a:solidFill>
                <a:effectLst/>
                <a:uLnTx/>
                <a:uFillTx/>
                <a:latin typeface="Tahoma" panose="020B0604030504040204" pitchFamily="34" charset="0"/>
              </a:rPr>
              <a:t>55</a:t>
            </a:r>
          </a:p>
        </p:txBody>
      </p:sp>
    </p:spTree>
    <p:extLst>
      <p:ext uri="{BB962C8B-B14F-4D97-AF65-F5344CB8AC3E}">
        <p14:creationId xmlns:p14="http://schemas.microsoft.com/office/powerpoint/2010/main" val="12764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FDOR">
      <a:dk1>
        <a:srgbClr val="051A54"/>
      </a:dk1>
      <a:lt1>
        <a:srgbClr val="E6E6E6"/>
      </a:lt1>
      <a:dk2>
        <a:srgbClr val="051A54"/>
      </a:dk2>
      <a:lt2>
        <a:srgbClr val="E6E6E6"/>
      </a:lt2>
      <a:accent1>
        <a:srgbClr val="00ACA1"/>
      </a:accent1>
      <a:accent2>
        <a:srgbClr val="F23F58"/>
      </a:accent2>
      <a:accent3>
        <a:srgbClr val="00544E"/>
      </a:accent3>
      <a:accent4>
        <a:srgbClr val="FAB8C1"/>
      </a:accent4>
      <a:accent5>
        <a:srgbClr val="AFFFF9"/>
      </a:accent5>
      <a:accent6>
        <a:srgbClr val="929292"/>
      </a:accent6>
      <a:hlink>
        <a:srgbClr val="00ACA1"/>
      </a:hlink>
      <a:folHlink>
        <a:srgbClr val="00AC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8CCF48F7F21843AAD247617866AB0F" ma:contentTypeVersion="26" ma:contentTypeDescription="Create a new document." ma:contentTypeScope="" ma:versionID="035bff02668bf00af84ba8f60763016b">
  <xsd:schema xmlns:xsd="http://www.w3.org/2001/XMLSchema" xmlns:xs="http://www.w3.org/2001/XMLSchema" xmlns:p="http://schemas.microsoft.com/office/2006/metadata/properties" xmlns:ns1="http://schemas.microsoft.com/sharepoint/v3" xmlns:ns2="971ecb86-dbcb-4cad-aa0a-8e3edd121c88" targetNamespace="http://schemas.microsoft.com/office/2006/metadata/properties" ma:root="true" ma:fieldsID="4eb80cc09e6d4e7765fe98acf63822e8" ns1:_="" ns2:_="">
    <xsd:import namespace="http://schemas.microsoft.com/sharepoint/v3"/>
    <xsd:import namespace="971ecb86-dbcb-4cad-aa0a-8e3edd121c88"/>
    <xsd:element name="properties">
      <xsd:complexType>
        <xsd:sequence>
          <xsd:element name="documentManagement">
            <xsd:complexType>
              <xsd:all>
                <xsd:element ref="ns2:DocumentName" minOccurs="0"/>
                <xsd:element ref="ns2:Web_x0020_Category" minOccurs="0"/>
                <xsd:element ref="ns2:DocumentDescription" minOccurs="0"/>
                <xsd:element ref="ns2:Forms_Description" minOccurs="0"/>
                <xsd:element ref="ns2:Review_x0020_Frequency_x0020_Period" minOccurs="0"/>
                <xsd:element ref="ns2:Review_x0020_Frequency_x0020_by_x0020_Month" minOccurs="0"/>
                <xsd:element ref="ns2:Legal_x0020_Review_x0020_Date" minOccurs="0"/>
                <xsd:element ref="ns2:Language_x0020_Review_x0020_Date" minOccurs="0"/>
                <xsd:element ref="ns2:Date_x0020_last_x0020_reviewed" minOccurs="0"/>
                <xsd:element ref="ns2:Is_x0020_this_x0020_Legally_x0020_required_x003f_" minOccurs="0"/>
                <xsd:element ref="ns2:Notes0" minOccurs="0"/>
                <xsd:element ref="ns2:Automated_x0020_Content" minOccurs="0"/>
                <xsd:element ref="ns2:statutesRulesPolicies" minOccurs="0"/>
                <xsd:element ref="ns2:Historica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1ecb86-dbcb-4cad-aa0a-8e3edd121c88" elementFormDefault="qualified">
    <xsd:import namespace="http://schemas.microsoft.com/office/2006/documentManagement/types"/>
    <xsd:import namespace="http://schemas.microsoft.com/office/infopath/2007/PartnerControls"/>
    <xsd:element name="DocumentName" ma:index="2" nillable="true" ma:displayName="Document" ma:description="This is the formatted name of the document and MUST be filled out for all documents." ma:internalName="DocumentName" ma:readOnly="false">
      <xsd:simpleType>
        <xsd:restriction base="dms:Text">
          <xsd:maxLength value="255"/>
        </xsd:restriction>
      </xsd:simpleType>
    </xsd:element>
    <xsd:element name="Web_x0020_Category" ma:index="3" nillable="true" ma:displayName="Web Category" ma:list="{68a30688-8426-42e5-bc98-ed9a40a81362}" ma:internalName="Web_x0020_Category" ma:readOnly="false" ma:showField="Title">
      <xsd:simpleType>
        <xsd:restriction base="dms:Lookup"/>
      </xsd:simpleType>
    </xsd:element>
    <xsd:element name="DocumentDescription" ma:index="4" nillable="true" ma:displayName="Description" ma:description="If this document is meant to appear on the forms page you MUST fill in the &quot;Forms Description&quot; field as well as this one." ma:internalName="DocumentDescription" ma:readOnly="false">
      <xsd:simpleType>
        <xsd:restriction base="dms:Text">
          <xsd:maxLength value="255"/>
        </xsd:restriction>
      </xsd:simpleType>
    </xsd:element>
    <xsd:element name="Forms_Description" ma:index="5" nillable="true" ma:displayName="Forms_Description" ma:internalName="Forms_Description" ma:readOnly="false">
      <xsd:simpleType>
        <xsd:restriction base="dms:Text">
          <xsd:maxLength value="255"/>
        </xsd:restriction>
      </xsd:simpleType>
    </xsd:element>
    <xsd:element name="Review_x0020_Frequency_x0020_Period" ma:index="6" nillable="true" ma:displayName="Review Frequency Period" ma:default="Annually" ma:description="How often should this content be reviewed by the Content Owner?" ma:format="Dropdown" ma:internalName="Review_x0020_Frequency_x0020_Period" ma:readOnly="false">
      <xsd:simpleType>
        <xsd:restriction base="dms:Choice">
          <xsd:enumeration value="Monthly"/>
          <xsd:enumeration value="Quarterly"/>
          <xsd:enumeration value="Semi-Annually"/>
          <xsd:enumeration value="Annually"/>
          <xsd:enumeration value="None"/>
        </xsd:restriction>
      </xsd:simpleType>
    </xsd:element>
    <xsd:element name="Review_x0020_Frequency_x0020_by_x0020_Month" ma:index="7" nillable="true" ma:displayName="Review Frequency by Month" ma:internalName="Review_x0020_Frequency_x0020_by_x0020_Month" ma:readOnly="false">
      <xsd:complexType>
        <xsd:complexContent>
          <xsd:extension base="dms:MultiChoice">
            <xsd:sequence>
              <xsd:element name="Value" maxOccurs="unbounded" minOccurs="0" nillable="true">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sequence>
          </xsd:extension>
        </xsd:complexContent>
      </xsd:complexType>
    </xsd:element>
    <xsd:element name="Legal_x0020_Review_x0020_Date" ma:index="8" nillable="true" ma:displayName="Legal Review Date" ma:format="DateOnly" ma:internalName="Legal_x0020_Review_x0020_Date" ma:readOnly="false">
      <xsd:simpleType>
        <xsd:restriction base="dms:DateTime"/>
      </xsd:simpleType>
    </xsd:element>
    <xsd:element name="Language_x0020_Review_x0020_Date" ma:index="9" nillable="true" ma:displayName="Language Review Date" ma:description="Date of last Language Review" ma:format="DateOnly" ma:internalName="Language_x0020_Review_x0020_Date" ma:readOnly="false">
      <xsd:simpleType>
        <xsd:restriction base="dms:DateTime"/>
      </xsd:simpleType>
    </xsd:element>
    <xsd:element name="Date_x0020_last_x0020_reviewed" ma:index="10" nillable="true" ma:displayName="Date last reviewed" ma:description="The date the document was last reviewed by content owner." ma:format="DateOnly" ma:internalName="Date_x0020_last_x0020_reviewed" ma:readOnly="false">
      <xsd:simpleType>
        <xsd:restriction base="dms:DateTime"/>
      </xsd:simpleType>
    </xsd:element>
    <xsd:element name="Is_x0020_this_x0020_Legally_x0020_required_x003f_" ma:index="11" nillable="true" ma:displayName="Is this Legally required?" ma:default="No" ma:format="Dropdown" ma:internalName="Is_x0020_this_x0020_Legally_x0020_required_x003f_" ma:readOnly="false">
      <xsd:simpleType>
        <xsd:restriction base="dms:Choice">
          <xsd:enumeration value="Yes"/>
          <xsd:enumeration value="No"/>
        </xsd:restriction>
      </xsd:simpleType>
    </xsd:element>
    <xsd:element name="Notes0" ma:index="12" nillable="true" ma:displayName="Notes" ma:internalName="Notes0" ma:readOnly="false">
      <xsd:simpleType>
        <xsd:restriction base="dms:Note">
          <xsd:maxLength value="255"/>
        </xsd:restriction>
      </xsd:simpleType>
    </xsd:element>
    <xsd:element name="Automated_x0020_Content" ma:index="13" nillable="true" ma:displayName="Automated Content" ma:default="No" ma:format="Dropdown" ma:internalName="Automated_x0020_Content" ma:readOnly="false">
      <xsd:simpleType>
        <xsd:restriction base="dms:Choice">
          <xsd:enumeration value="Yes"/>
          <xsd:enumeration value="No"/>
        </xsd:restriction>
      </xsd:simpleType>
    </xsd:element>
    <xsd:element name="statutesRulesPolicies" ma:index="14" nillable="true" ma:displayName="statutesRulesPolicies" ma:description="This column contains the statutes, rules, or policy that governs" ma:list="{17a373b7-8334-4f0f-90d4-3ea48205243f}" ma:internalName="statutesRulesPolicie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Historical" ma:index="15" nillable="true" ma:displayName="Historical" ma:default="No" ma:description="If this is checked as yes, it doesn't need to be reviewed annually." ma:format="Dropdown" ma:internalName="Historical"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istorical xmlns="971ecb86-dbcb-4cad-aa0a-8e3edd121c88" xsi:nil="true"/>
    <Forms_Description xmlns="971ecb86-dbcb-4cad-aa0a-8e3edd121c88" xsi:nil="true"/>
    <Review_x0020_Frequency_x0020_Period xmlns="971ecb86-dbcb-4cad-aa0a-8e3edd121c88">Annually</Review_x0020_Frequency_x0020_Period>
    <Language_x0020_Review_x0020_Date xmlns="971ecb86-dbcb-4cad-aa0a-8e3edd121c88" xsi:nil="true"/>
    <statutesRulesPolicies xmlns="971ecb86-dbcb-4cad-aa0a-8e3edd121c88"/>
    <Is_x0020_this_x0020_Legally_x0020_required_x003f_ xmlns="971ecb86-dbcb-4cad-aa0a-8e3edd121c88" xsi:nil="true"/>
    <DocumentName xmlns="971ecb86-dbcb-4cad-aa0a-8e3edd121c88">Regular TRIM Presentation</DocumentName>
    <Web_x0020_Category xmlns="971ecb86-dbcb-4cad-aa0a-8e3edd121c88">4</Web_x0020_Category>
    <PublishingExpirationDate xmlns="http://schemas.microsoft.com/sharepoint/v3" xsi:nil="true"/>
    <Notes0 xmlns="971ecb86-dbcb-4cad-aa0a-8e3edd121c88" xsi:nil="true"/>
    <PublishingStartDate xmlns="http://schemas.microsoft.com/sharepoint/v3" xsi:nil="true"/>
    <DocumentDescription xmlns="971ecb86-dbcb-4cad-aa0a-8e3edd121c88">PowerPoint presentation on regular TRIM</DocumentDescription>
    <Review_x0020_Frequency_x0020_by_x0020_Month xmlns="971ecb86-dbcb-4cad-aa0a-8e3edd121c88"/>
    <Date_x0020_last_x0020_reviewed xmlns="971ecb86-dbcb-4cad-aa0a-8e3edd121c88" xsi:nil="true"/>
    <Legal_x0020_Review_x0020_Date xmlns="971ecb86-dbcb-4cad-aa0a-8e3edd121c88" xsi:nil="true"/>
    <Automated_x0020_Content xmlns="971ecb86-dbcb-4cad-aa0a-8e3edd121c88" xsi:nil="true"/>
  </documentManagement>
</p:properties>
</file>

<file path=customXml/itemProps1.xml><?xml version="1.0" encoding="utf-8"?>
<ds:datastoreItem xmlns:ds="http://schemas.openxmlformats.org/officeDocument/2006/customXml" ds:itemID="{218C301A-B144-46E8-BCBB-BD8667C131C8}"/>
</file>

<file path=customXml/itemProps2.xml><?xml version="1.0" encoding="utf-8"?>
<ds:datastoreItem xmlns:ds="http://schemas.openxmlformats.org/officeDocument/2006/customXml" ds:itemID="{86E28FA5-F1F0-4D15-A568-55DFE5DD11AA}"/>
</file>

<file path=customXml/itemProps3.xml><?xml version="1.0" encoding="utf-8"?>
<ds:datastoreItem xmlns:ds="http://schemas.openxmlformats.org/officeDocument/2006/customXml" ds:itemID="{52E57BF1-0F15-4EAF-BFDC-A71DA9663FEA}"/>
</file>

<file path=docProps/app.xml><?xml version="1.0" encoding="utf-8"?>
<Properties xmlns="http://schemas.openxmlformats.org/officeDocument/2006/extended-properties" xmlns:vt="http://schemas.openxmlformats.org/officeDocument/2006/docPropsVTypes">
  <Template>Flow</Template>
  <TotalTime>15158</TotalTime>
  <Words>2786</Words>
  <Application>Microsoft Office PowerPoint</Application>
  <PresentationFormat>On-screen Show (4:3)</PresentationFormat>
  <Paragraphs>499</Paragraphs>
  <Slides>87</Slides>
  <Notes>87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Constantia</vt:lpstr>
      <vt:lpstr>Tahoma</vt:lpstr>
      <vt:lpstr>Office Theme</vt:lpstr>
      <vt:lpstr>Welcome to the Department of Revenue’s</vt:lpstr>
      <vt:lpstr>Overview </vt:lpstr>
      <vt:lpstr>Introduction</vt:lpstr>
      <vt:lpstr>TRIM Timetable </vt:lpstr>
      <vt:lpstr>TRIM Timetable</vt:lpstr>
      <vt:lpstr>TRIM Timetable Day 1 = July 1</vt:lpstr>
      <vt:lpstr>TRIM Timetable Day 35 = August 4</vt:lpstr>
      <vt:lpstr>TRIM Timetable</vt:lpstr>
      <vt:lpstr>TRIM Timetable Day 55 = August 24</vt:lpstr>
      <vt:lpstr>TRIM Timetable Days 65-80 = Sept. 3-18</vt:lpstr>
      <vt:lpstr>TRIM Timetable Days 81-95 = Sept. 19-Oct. 3</vt:lpstr>
      <vt:lpstr>TRIM Timetable Days 97 – 100 = Final Hearing</vt:lpstr>
      <vt:lpstr>TRIM Timetable Within Three Days of Final Hearing</vt:lpstr>
      <vt:lpstr>TRIM Timetable Within 30 Days of Final Hearing</vt:lpstr>
      <vt:lpstr>TRIM Certification Forms  </vt:lpstr>
      <vt:lpstr>TRIM Certification Forms</vt:lpstr>
      <vt:lpstr>Certification of  Taxable Value (Form DR-420)</vt:lpstr>
      <vt:lpstr>Certification of  Taxable Value (Form DR-420)</vt:lpstr>
      <vt:lpstr>Certification of  Voted Debt Millage (Form DR-420DEBT)</vt:lpstr>
      <vt:lpstr>Tax Increment  Adjustment Worksheet (Form DR-420TIF)</vt:lpstr>
      <vt:lpstr>Maximum Millage  Preliminary Disclosure (Form DR-420MM-P)</vt:lpstr>
      <vt:lpstr>Maximum Millage  Preliminary Disclosure (Form DR-420MM-P)</vt:lpstr>
      <vt:lpstr>Notice of Proposed Property Taxes  (Form DR-474)</vt:lpstr>
      <vt:lpstr>Notice of Proposed Property Taxes Correction</vt:lpstr>
      <vt:lpstr>Maximum Millage </vt:lpstr>
      <vt:lpstr>Maximum Millage</vt:lpstr>
      <vt:lpstr>Maximum Millage  Final Disclosure  (Form DR-420MM)</vt:lpstr>
      <vt:lpstr>Maximum Millage  Final Disclosure  (Form DR-420MM)</vt:lpstr>
      <vt:lpstr>Vote Record  (Form DR-487V)</vt:lpstr>
      <vt:lpstr>Certification of  Final Taxable Value (Form DR-422)</vt:lpstr>
      <vt:lpstr>Certification of  Final Taxable Value (Form DR-422)</vt:lpstr>
      <vt:lpstr>Certification of  Final Voted Debt Millage  (Form DR-422DEBT)</vt:lpstr>
      <vt:lpstr>TRIM Hearing Requirements </vt:lpstr>
      <vt:lpstr>TRIM Hearing Information </vt:lpstr>
      <vt:lpstr>TRIM Hearing Information Scheduling and Advertising Hearing</vt:lpstr>
      <vt:lpstr>TRIM Hearing Information Scheduling and Advertising Hearing</vt:lpstr>
      <vt:lpstr>TRIM Hearing Information Scheduling and Advertising Hearing</vt:lpstr>
      <vt:lpstr>TRIM Hearing Information At the Hearing</vt:lpstr>
      <vt:lpstr>TRIM Hearing Information At the Hearing</vt:lpstr>
      <vt:lpstr>TRIM Hearing Information At the Hearing</vt:lpstr>
      <vt:lpstr>TRIM Hearing Information At the Hearing</vt:lpstr>
      <vt:lpstr>TRIM Hearing Information At the Hearing</vt:lpstr>
      <vt:lpstr>Executive Order for State of Emergency</vt:lpstr>
      <vt:lpstr>Executive Order for State of Emergency</vt:lpstr>
      <vt:lpstr>TRIM Advertising Requirements </vt:lpstr>
      <vt:lpstr>TRIM Advertising Requirements</vt:lpstr>
      <vt:lpstr>TRIM Advertising Requirements Advertisement Selection</vt:lpstr>
      <vt:lpstr>TRIM Advertising Requirements Notice of Proposed Tax Increase Ad</vt:lpstr>
      <vt:lpstr>TRIM Advertising Requirements Notice of Proposed Tax Increase Ad</vt:lpstr>
      <vt:lpstr>TRIM Advertising Requirements Date for Final Hearing </vt:lpstr>
      <vt:lpstr>TRIM Advertising Requirements Notice of Proposed Tax Increase Ad EXAMPLE</vt:lpstr>
      <vt:lpstr>TRIM Advertising Requirements Notice of Proposed Tax Increase Ad</vt:lpstr>
      <vt:lpstr>TRIM Advertising Requirements Notice of Budget Hearing</vt:lpstr>
      <vt:lpstr>TRIM Advertising Requirements Notice of Budget Hearing</vt:lpstr>
      <vt:lpstr>TRIM Advertising Requirements Notice of Budget Hearing</vt:lpstr>
      <vt:lpstr>TRIM Advertising Requirements Notice of Budget Hearing EXAMPLE</vt:lpstr>
      <vt:lpstr>TRIM Advertising Requirements Budget Summary Ad </vt:lpstr>
      <vt:lpstr>TRIM Advertising Requirements Budget Summary Ad </vt:lpstr>
      <vt:lpstr>TRIM Advertising Requirements Budget Summary Ad </vt:lpstr>
      <vt:lpstr>TRIM Advertising Requirements Budget Summary Ad </vt:lpstr>
      <vt:lpstr>TRIM Advertising Requirements Budget Summary Ad</vt:lpstr>
      <vt:lpstr>TRIM Advertising Requirements Recessed Hearing Information</vt:lpstr>
      <vt:lpstr>TRIM Advertising Requirements Recessed Hearing Information EXAMPLE</vt:lpstr>
      <vt:lpstr>TRIM Advertising Requirements Rescheduled Hearing Information</vt:lpstr>
      <vt:lpstr>TRIM Advertising Requirements Rescheduled Hearing Information EXAMPLE</vt:lpstr>
      <vt:lpstr>TRIM Advertising Requirements Proof of Publications</vt:lpstr>
      <vt:lpstr>PowerPoint Presentation</vt:lpstr>
      <vt:lpstr>TRIM Resolution/Ordinance</vt:lpstr>
      <vt:lpstr>Millage Resolutions/Ordinances</vt:lpstr>
      <vt:lpstr>TRIM Millage Resolution/Ordinance</vt:lpstr>
      <vt:lpstr>TRIM Budget Resolution/Ordinance</vt:lpstr>
      <vt:lpstr>Budget Resolution</vt:lpstr>
      <vt:lpstr>TRIM Resolution/Ordinance</vt:lpstr>
      <vt:lpstr>PowerPoint Presentation</vt:lpstr>
      <vt:lpstr>Certification of TRIM Compliance</vt:lpstr>
      <vt:lpstr>Certification of  Compliance (Form DR-487)</vt:lpstr>
      <vt:lpstr>Maximum Millage Levy Calculation Final Disclosure (Form DR-420MM)</vt:lpstr>
      <vt:lpstr>Vote Record for Final Adoption of Millage Levy (Form DR-487V)</vt:lpstr>
      <vt:lpstr>Electronic Submission</vt:lpstr>
      <vt:lpstr>TRIM  Value Adjustment Board Information</vt:lpstr>
      <vt:lpstr>Final Taxable Value</vt:lpstr>
      <vt:lpstr>Certification of Final Taxable Value  (Form DR-422)</vt:lpstr>
      <vt:lpstr>Certification of  Final Taxable Value  (Form DR-422)</vt:lpstr>
      <vt:lpstr>Certification of Final Voted Debt Millage (Form DR-422DEBT)</vt:lpstr>
      <vt:lpstr>2020 Top Infractions and Violations </vt:lpstr>
      <vt:lpstr>TRIM Compliance Contacts</vt:lpstr>
      <vt:lpstr>Thank you for your  participation today!</vt:lpstr>
    </vt:vector>
  </TitlesOfParts>
  <Company>Florida Dept. of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Regular TRIM Presentation</dc:title>
  <dc:creator>ADMIN DORPC</dc:creator>
  <cp:lastModifiedBy>Dametria Hayward-Williams</cp:lastModifiedBy>
  <cp:revision>309</cp:revision>
  <cp:lastPrinted>2020-06-11T15:57:12Z</cp:lastPrinted>
  <dcterms:created xsi:type="dcterms:W3CDTF">2009-04-15T15:23:39Z</dcterms:created>
  <dcterms:modified xsi:type="dcterms:W3CDTF">2021-05-26T12:53:17Z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0x010100FE8CCF48F7F21843AAD247617866AB0F</vt:lpwstr>
  </property>
</Properties>
</file>