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4"/>
  </p:sldMasterIdLst>
  <p:notesMasterIdLst>
    <p:notesMasterId r:id="rId22"/>
  </p:notesMasterIdLst>
  <p:handoutMasterIdLst>
    <p:handoutMasterId r:id="rId23"/>
  </p:handoutMasterIdLst>
  <p:sldIdLst>
    <p:sldId id="459" r:id="rId5"/>
    <p:sldId id="460" r:id="rId6"/>
    <p:sldId id="461" r:id="rId7"/>
    <p:sldId id="462" r:id="rId8"/>
    <p:sldId id="463" r:id="rId9"/>
    <p:sldId id="477" r:id="rId10"/>
    <p:sldId id="465" r:id="rId11"/>
    <p:sldId id="466" r:id="rId12"/>
    <p:sldId id="467" r:id="rId13"/>
    <p:sldId id="468" r:id="rId14"/>
    <p:sldId id="469" r:id="rId15"/>
    <p:sldId id="473" r:id="rId16"/>
    <p:sldId id="470" r:id="rId17"/>
    <p:sldId id="471" r:id="rId18"/>
    <p:sldId id="472" r:id="rId19"/>
    <p:sldId id="476" r:id="rId20"/>
    <p:sldId id="474" r:id="rId2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Wester" initials="BW" lastIdx="60" clrIdx="0">
    <p:extLst>
      <p:ext uri="{19B8F6BF-5375-455C-9EA6-DF929625EA0E}">
        <p15:presenceInfo xmlns:p15="http://schemas.microsoft.com/office/powerpoint/2012/main" userId="S-1-5-21-2907210535-2448185442-2682557966-60387" providerId="AD"/>
      </p:ext>
    </p:extLst>
  </p:cmAuthor>
  <p:cmAuthor id="2" name="Alexandria Bickley" initials="AB" lastIdx="2" clrIdx="1">
    <p:extLst>
      <p:ext uri="{19B8F6BF-5375-455C-9EA6-DF929625EA0E}">
        <p15:presenceInfo xmlns:p15="http://schemas.microsoft.com/office/powerpoint/2012/main" userId="S-1-5-21-2907210535-2448185442-2682557966-94735" providerId="AD"/>
      </p:ext>
    </p:extLst>
  </p:cmAuthor>
  <p:cmAuthor id="3" name="Valerie Wickboldt" initials="VW" lastIdx="2" clrIdx="2">
    <p:extLst>
      <p:ext uri="{19B8F6BF-5375-455C-9EA6-DF929625EA0E}">
        <p15:presenceInfo xmlns:p15="http://schemas.microsoft.com/office/powerpoint/2012/main" userId="S-1-5-21-2907210535-2448185442-2682557966-82962" providerId="AD"/>
      </p:ext>
    </p:extLst>
  </p:cmAuthor>
  <p:cmAuthor id="4" name="Dametria Hayward" initials="DH" lastIdx="1" clrIdx="3">
    <p:extLst>
      <p:ext uri="{19B8F6BF-5375-455C-9EA6-DF929625EA0E}">
        <p15:presenceInfo xmlns:p15="http://schemas.microsoft.com/office/powerpoint/2012/main" userId="S-1-5-21-2907210535-2448185442-2682557966-1144" providerId="AD"/>
      </p:ext>
    </p:extLst>
  </p:cmAuthor>
  <p:cmAuthor id="5" name="Kathryn Ziewitz" initials="KZ" lastIdx="19" clrIdx="4">
    <p:extLst>
      <p:ext uri="{19B8F6BF-5375-455C-9EA6-DF929625EA0E}">
        <p15:presenceInfo xmlns:p15="http://schemas.microsoft.com/office/powerpoint/2012/main" userId="S::ziewitzk@fdor.dor.state.fl.us::5a60c69a-0ea6-4c06-99aa-4bd138c83299" providerId="AD"/>
      </p:ext>
    </p:extLst>
  </p:cmAuthor>
  <p:cmAuthor id="6" name="Dametria Hayward-Williams" initials="DH" lastIdx="1" clrIdx="5">
    <p:extLst>
      <p:ext uri="{19B8F6BF-5375-455C-9EA6-DF929625EA0E}">
        <p15:presenceInfo xmlns:p15="http://schemas.microsoft.com/office/powerpoint/2012/main" userId="S::HaywardD@FDOR.DOR.STATE.FL.US::8d67e591-6815-4b26-8cb9-a8d73b0bdd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4A7E8-C3CC-4D1B-82E8-C364F92E35D8}" v="102" dt="2021-05-25T20:13:4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9049" autoAdjust="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4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C2BC08E-1E7C-4D59-AAF6-954A638D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A106FB-34E5-4302-BE5B-71D0AA55D2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24000" cy="365125"/>
          </a:xfrm>
        </p:spPr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24275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93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2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82184"/>
            <a:ext cx="4040188" cy="3143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2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82184"/>
            <a:ext cx="4041775" cy="3143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47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812"/>
            <a:ext cx="3008313" cy="3561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http://dor.myflorida.com/dor/property/trim/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97A12-A798-4BFD-AD97-8746C5882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597E-DDB6-462D-A686-FE3A0380E3C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TRIM@floridarevenue.com" TargetMode="External"/><Relationship Id="rId2" Type="http://schemas.openxmlformats.org/officeDocument/2006/relationships/hyperlink" Target="mailto:TRIM@floridarevenue.com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to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Electronic Truth in Millage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(eTRIM)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191AA-6013-4AE7-9446-A7EE1D4DF391}"/>
              </a:ext>
            </a:extLst>
          </p:cNvPr>
          <p:cNvSpPr txBox="1"/>
          <p:nvPr/>
        </p:nvSpPr>
        <p:spPr>
          <a:xfrm>
            <a:off x="2743200" y="4953000"/>
            <a:ext cx="3771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Property Tax Oversight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8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Data Upload Screen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43324"/>
            <a:ext cx="5791200" cy="4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04800" y="2726534"/>
            <a:ext cx="3962400" cy="1833563"/>
          </a:xfrm>
          <a:prstGeom prst="rightArrow">
            <a:avLst>
              <a:gd name="adj1" fmla="val 50000"/>
              <a:gd name="adj2" fmla="val 51335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The property appraiser has the option of uploading the file rather than keying in data. </a:t>
            </a:r>
          </a:p>
        </p:txBody>
      </p:sp>
    </p:spTree>
    <p:extLst>
      <p:ext uri="{BB962C8B-B14F-4D97-AF65-F5344CB8AC3E}">
        <p14:creationId xmlns:p14="http://schemas.microsoft.com/office/powerpoint/2010/main" val="220920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Property Appraiser’s Certification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69074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" y="2362200"/>
            <a:ext cx="1905000" cy="4035147"/>
          </a:xfrm>
          <a:prstGeom prst="rightArrow">
            <a:avLst>
              <a:gd name="adj1" fmla="val 50000"/>
              <a:gd name="adj2" fmla="val 33035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The property appraiser can certify initial/final values to the principal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123801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Principal Authority’s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r="1743" b="6841"/>
          <a:stretch>
            <a:fillRect/>
          </a:stretch>
        </p:blipFill>
        <p:spPr bwMode="auto">
          <a:xfrm>
            <a:off x="1752600" y="2006600"/>
            <a:ext cx="5638800" cy="436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3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Status Box and Levy List on Principal Authorities’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8" y="20066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28659" y="2945190"/>
            <a:ext cx="1373509" cy="1283910"/>
          </a:xfrm>
          <a:prstGeom prst="rightArrow">
            <a:avLst>
              <a:gd name="adj1" fmla="val 50000"/>
              <a:gd name="adj2" fmla="val 63337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Status Box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2C3867CE-8F64-46BD-B1AC-711E3F2B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59" y="4724400"/>
            <a:ext cx="1373509" cy="1283910"/>
          </a:xfrm>
          <a:prstGeom prst="rightArrow">
            <a:avLst>
              <a:gd name="adj1" fmla="val 50000"/>
              <a:gd name="adj2" fmla="val 63337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Levy List </a:t>
            </a:r>
          </a:p>
        </p:txBody>
      </p:sp>
    </p:spTree>
    <p:extLst>
      <p:ext uri="{BB962C8B-B14F-4D97-AF65-F5344CB8AC3E}">
        <p14:creationId xmlns:p14="http://schemas.microsoft.com/office/powerpoint/2010/main" val="1411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More Functions of Principal Authorities’ Summary Page</a:t>
            </a:r>
            <a:endParaRPr lang="en-US" sz="28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2" y="1905000"/>
            <a:ext cx="6124575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2383234"/>
            <a:ext cx="2369976" cy="3693319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taxing authority can: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Enter/edit data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Enter date, time, and location of hearing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View each levy’s data entry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Certify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completed forms to property appraiser</a:t>
            </a:r>
          </a:p>
        </p:txBody>
      </p:sp>
    </p:spTree>
    <p:extLst>
      <p:ext uri="{BB962C8B-B14F-4D97-AF65-F5344CB8AC3E}">
        <p14:creationId xmlns:p14="http://schemas.microsoft.com/office/powerpoint/2010/main" val="247241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Forms DR-420, DR-420TIF, and DR-420MM-P </a:t>
            </a:r>
            <a:b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and Other TRIM Forms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45064"/>
            <a:ext cx="5667375" cy="45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2133600" cy="2308324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taxing authority completes required entries. Then eTRIM automatically calculates other fields. </a:t>
            </a:r>
          </a:p>
        </p:txBody>
      </p:sp>
    </p:spTree>
    <p:extLst>
      <p:ext uri="{BB962C8B-B14F-4D97-AF65-F5344CB8AC3E}">
        <p14:creationId xmlns:p14="http://schemas.microsoft.com/office/powerpoint/2010/main" val="92998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8"/>
          <p:cNvSpPr>
            <a:spLocks noGrp="1"/>
          </p:cNvSpPr>
          <p:nvPr>
            <p:ph type="title"/>
          </p:nvPr>
        </p:nvSpPr>
        <p:spPr>
          <a:xfrm>
            <a:off x="718947" y="1150228"/>
            <a:ext cx="7162800" cy="57943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A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 Compliance Contacts</a:t>
            </a:r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9753732"/>
              </p:ext>
            </p:extLst>
          </p:nvPr>
        </p:nvGraphicFramePr>
        <p:xfrm>
          <a:off x="1143000" y="1752600"/>
          <a:ext cx="6248400" cy="4480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 STAFF</a:t>
                      </a:r>
                    </a:p>
                  </a:txBody>
                  <a:tcPr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NUMBER</a:t>
                      </a:r>
                    </a:p>
                  </a:txBody>
                  <a:tcPr marT="45723" marB="45723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Wyatt Peters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617-8921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Dametria Hayward-Williams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617-8922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Kendall Tolbert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617-8861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Breauna Hines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617-8923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Roberta Epp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617-8890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Brendan Savage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617-8879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Fax Number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(850) 617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-6115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 Email Address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eTRIM Email Address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TRIM@floridarevenue.com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eTRIM@floridarevenue.com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89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534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participation today!</a:t>
            </a:r>
          </a:p>
        </p:txBody>
      </p:sp>
    </p:spTree>
    <p:extLst>
      <p:ext uri="{BB962C8B-B14F-4D97-AF65-F5344CB8AC3E}">
        <p14:creationId xmlns:p14="http://schemas.microsoft.com/office/powerpoint/2010/main" val="268901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What is eTRIM?</a:t>
            </a:r>
            <a:endParaRPr lang="en-US" sz="4000" i="1" dirty="0"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Revenue’s internet-based system for completing and submitting documents and data for: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in Millage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Millage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eTRIM History </a:t>
            </a:r>
            <a:endParaRPr lang="en-US" sz="4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in 2010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property appraisers piloted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2021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participating property appraisers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participating taxing authorities </a:t>
            </a:r>
            <a:r>
              <a:rPr lang="en-US" sz="2900" dirty="0">
                <a:solidFill>
                  <a:srgbClr val="000000"/>
                </a:solidFill>
              </a:rPr>
              <a:t>	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Benefits of Using eTRIM</a:t>
            </a:r>
            <a:endParaRPr lang="en-US" sz="4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errors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 than traditional methods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paper use</a:t>
            </a:r>
          </a:p>
        </p:txBody>
      </p:sp>
    </p:spTree>
    <p:extLst>
      <p:ext uri="{BB962C8B-B14F-4D97-AF65-F5344CB8AC3E}">
        <p14:creationId xmlns:p14="http://schemas.microsoft.com/office/powerpoint/2010/main" val="347662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Success with eTRIM</a:t>
            </a:r>
            <a:endParaRPr lang="en-US" sz="4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37338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‒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successful use, this system requires participation from the property appraiser's office and all taxing authorities in the county.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overview gives a general demonstration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171354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92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Log-on Screen</a:t>
            </a:r>
            <a:endParaRPr lang="en-US" sz="3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D294A9-8303-4437-A01E-7AB9D9ACA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17" t="8432" r="7381" b="10629"/>
          <a:stretch/>
        </p:blipFill>
        <p:spPr>
          <a:xfrm>
            <a:off x="1485900" y="1981200"/>
            <a:ext cx="6172200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42" y="1219200"/>
            <a:ext cx="8423357" cy="609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Overview of Property Appraiser’s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80572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65954" y="2975759"/>
            <a:ext cx="1677435" cy="1253341"/>
          </a:xfrm>
          <a:prstGeom prst="rightArrow">
            <a:avLst>
              <a:gd name="adj1" fmla="val 50000"/>
              <a:gd name="adj2" fmla="val 47292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Status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Box</a:t>
            </a:r>
            <a:r>
              <a:rPr kumimoji="0" lang="en-US" altLang="en-US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72E4C-B98B-4B98-AB4C-DC63A5E5D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4" y="5144981"/>
            <a:ext cx="173962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2202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Some Functions of Property Appraiser’s Summary Page</a:t>
            </a:r>
            <a:endParaRPr lang="en-US" sz="28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4343400" cy="39395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From the summary page the property appraiser can: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Access individual forms for data entry and editing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Upload/download TRIM data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View data entry of each levy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Certify completed forms to taxing authorities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Accept submitted data from taxing authorities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732"/>
            <a:ext cx="4038600" cy="32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47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Forms DR-420 and DR-420TIF and Other TRIM Forms</a:t>
            </a:r>
            <a:endParaRPr lang="en-US" sz="3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34" y="1920395"/>
            <a:ext cx="5839066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9467" y="2568477"/>
            <a:ext cx="2133600" cy="2308324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property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appraiser completes required entries. Then 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eTRIM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then automatically calculates other fields.</a:t>
            </a:r>
          </a:p>
        </p:txBody>
      </p:sp>
    </p:spTree>
    <p:extLst>
      <p:ext uri="{BB962C8B-B14F-4D97-AF65-F5344CB8AC3E}">
        <p14:creationId xmlns:p14="http://schemas.microsoft.com/office/powerpoint/2010/main" val="355482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DOR">
      <a:dk1>
        <a:srgbClr val="051A54"/>
      </a:dk1>
      <a:lt1>
        <a:srgbClr val="E6E6E6"/>
      </a:lt1>
      <a:dk2>
        <a:srgbClr val="051A54"/>
      </a:dk2>
      <a:lt2>
        <a:srgbClr val="E6E6E6"/>
      </a:lt2>
      <a:accent1>
        <a:srgbClr val="00ACA1"/>
      </a:accent1>
      <a:accent2>
        <a:srgbClr val="F23F58"/>
      </a:accent2>
      <a:accent3>
        <a:srgbClr val="00544E"/>
      </a:accent3>
      <a:accent4>
        <a:srgbClr val="FAB8C1"/>
      </a:accent4>
      <a:accent5>
        <a:srgbClr val="AFFFF9"/>
      </a:accent5>
      <a:accent6>
        <a:srgbClr val="929292"/>
      </a:accent6>
      <a:hlink>
        <a:srgbClr val="00ACA1"/>
      </a:hlink>
      <a:folHlink>
        <a:srgbClr val="00AC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CF48F7F21843AAD247617866AB0F" ma:contentTypeVersion="26" ma:contentTypeDescription="Create a new document." ma:contentTypeScope="" ma:versionID="035bff02668bf00af84ba8f60763016b">
  <xsd:schema xmlns:xsd="http://www.w3.org/2001/XMLSchema" xmlns:xs="http://www.w3.org/2001/XMLSchema" xmlns:p="http://schemas.microsoft.com/office/2006/metadata/properties" xmlns:ns1="http://schemas.microsoft.com/sharepoint/v3" xmlns:ns2="971ecb86-dbcb-4cad-aa0a-8e3edd121c88" targetNamespace="http://schemas.microsoft.com/office/2006/metadata/properties" ma:root="true" ma:fieldsID="4eb80cc09e6d4e7765fe98acf63822e8" ns1:_="" ns2:_="">
    <xsd:import namespace="http://schemas.microsoft.com/sharepoint/v3"/>
    <xsd:import namespace="971ecb86-dbcb-4cad-aa0a-8e3edd121c88"/>
    <xsd:element name="properties">
      <xsd:complexType>
        <xsd:sequence>
          <xsd:element name="documentManagement">
            <xsd:complexType>
              <xsd:all>
                <xsd:element ref="ns2:DocumentName" minOccurs="0"/>
                <xsd:element ref="ns2:Web_x0020_Category" minOccurs="0"/>
                <xsd:element ref="ns2:DocumentDescription" minOccurs="0"/>
                <xsd:element ref="ns2:Forms_Description" minOccurs="0"/>
                <xsd:element ref="ns2:Review_x0020_Frequency_x0020_Period" minOccurs="0"/>
                <xsd:element ref="ns2:Review_x0020_Frequency_x0020_by_x0020_Month" minOccurs="0"/>
                <xsd:element ref="ns2:Legal_x0020_Review_x0020_Date" minOccurs="0"/>
                <xsd:element ref="ns2:Language_x0020_Review_x0020_Date" minOccurs="0"/>
                <xsd:element ref="ns2:Date_x0020_last_x0020_reviewed" minOccurs="0"/>
                <xsd:element ref="ns2:Is_x0020_this_x0020_Legally_x0020_required_x003f_" minOccurs="0"/>
                <xsd:element ref="ns2:Notes0" minOccurs="0"/>
                <xsd:element ref="ns2:Automated_x0020_Content" minOccurs="0"/>
                <xsd:element ref="ns2:statutesRulesPolicies" minOccurs="0"/>
                <xsd:element ref="ns2:Historica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ecb86-dbcb-4cad-aa0a-8e3edd121c88" elementFormDefault="qualified">
    <xsd:import namespace="http://schemas.microsoft.com/office/2006/documentManagement/types"/>
    <xsd:import namespace="http://schemas.microsoft.com/office/infopath/2007/PartnerControls"/>
    <xsd:element name="DocumentName" ma:index="2" nillable="true" ma:displayName="Document" ma:description="This is the formatted name of the document and MUST be filled out for all documents." ma:internalName="DocumentName" ma:readOnly="false">
      <xsd:simpleType>
        <xsd:restriction base="dms:Text">
          <xsd:maxLength value="255"/>
        </xsd:restriction>
      </xsd:simpleType>
    </xsd:element>
    <xsd:element name="Web_x0020_Category" ma:index="3" nillable="true" ma:displayName="Web Category" ma:list="{68a30688-8426-42e5-bc98-ed9a40a81362}" ma:internalName="Web_x0020_Category" ma:readOnly="false" ma:showField="Title">
      <xsd:simpleType>
        <xsd:restriction base="dms:Lookup"/>
      </xsd:simpleType>
    </xsd:element>
    <xsd:element name="DocumentDescription" ma:index="4" nillable="true" ma:displayName="Description" ma:description="If this document is meant to appear on the forms page you MUST fill in the &quot;Forms Description&quot; field as well as this one." ma:internalName="DocumentDescription" ma:readOnly="false">
      <xsd:simpleType>
        <xsd:restriction base="dms:Text">
          <xsd:maxLength value="255"/>
        </xsd:restriction>
      </xsd:simpleType>
    </xsd:element>
    <xsd:element name="Forms_Description" ma:index="5" nillable="true" ma:displayName="Forms_Description" ma:internalName="Forms_Description" ma:readOnly="false">
      <xsd:simpleType>
        <xsd:restriction base="dms:Text">
          <xsd:maxLength value="255"/>
        </xsd:restriction>
      </xsd:simpleType>
    </xsd:element>
    <xsd:element name="Review_x0020_Frequency_x0020_Period" ma:index="6" nillable="true" ma:displayName="Review Frequency Period" ma:default="Annually" ma:description="How often should this content be reviewed by the Content Owner?" ma:format="Dropdown" ma:internalName="Review_x0020_Frequency_x0020_Period" ma:readOnly="false">
      <xsd:simpleType>
        <xsd:restriction base="dms:Choice">
          <xsd:enumeration value="Monthly"/>
          <xsd:enumeration value="Quarterly"/>
          <xsd:enumeration value="Semi-Annually"/>
          <xsd:enumeration value="Annually"/>
          <xsd:enumeration value="None"/>
        </xsd:restriction>
      </xsd:simpleType>
    </xsd:element>
    <xsd:element name="Review_x0020_Frequency_x0020_by_x0020_Month" ma:index="7" nillable="true" ma:displayName="Review Frequency by Month" ma:internalName="Review_x0020_Frequency_x0020_by_x0020_Month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anuary"/>
                    <xsd:enumeration value="February"/>
                    <xsd:enumeration value="March"/>
                    <xsd:enumeration value="April"/>
                    <xsd:enumeration value="May"/>
                    <xsd:enumeration value="June"/>
                    <xsd:enumeration value="July"/>
                    <xsd:enumeration value="August"/>
                    <xsd:enumeration value="September"/>
                    <xsd:enumeration value="October"/>
                    <xsd:enumeration value="November"/>
                    <xsd:enumeration value="December"/>
                  </xsd:restriction>
                </xsd:simpleType>
              </xsd:element>
            </xsd:sequence>
          </xsd:extension>
        </xsd:complexContent>
      </xsd:complexType>
    </xsd:element>
    <xsd:element name="Legal_x0020_Review_x0020_Date" ma:index="8" nillable="true" ma:displayName="Legal Review Date" ma:format="DateOnly" ma:internalName="Legal_x0020_Review_x0020_Date" ma:readOnly="false">
      <xsd:simpleType>
        <xsd:restriction base="dms:DateTime"/>
      </xsd:simpleType>
    </xsd:element>
    <xsd:element name="Language_x0020_Review_x0020_Date" ma:index="9" nillable="true" ma:displayName="Language Review Date" ma:description="Date of last Language Review" ma:format="DateOnly" ma:internalName="Language_x0020_Review_x0020_Date" ma:readOnly="false">
      <xsd:simpleType>
        <xsd:restriction base="dms:DateTime"/>
      </xsd:simpleType>
    </xsd:element>
    <xsd:element name="Date_x0020_last_x0020_reviewed" ma:index="10" nillable="true" ma:displayName="Date last reviewed" ma:description="The date the document was last reviewed by content owner." ma:format="DateOnly" ma:internalName="Date_x0020_last_x0020_reviewed" ma:readOnly="false">
      <xsd:simpleType>
        <xsd:restriction base="dms:DateTime"/>
      </xsd:simpleType>
    </xsd:element>
    <xsd:element name="Is_x0020_this_x0020_Legally_x0020_required_x003f_" ma:index="11" nillable="true" ma:displayName="Is this Legally required?" ma:default="No" ma:format="Dropdown" ma:internalName="Is_x0020_this_x0020_Legally_x0020_required_x003f_" ma:readOnly="false">
      <xsd:simpleType>
        <xsd:restriction base="dms:Choice">
          <xsd:enumeration value="Yes"/>
          <xsd:enumeration value="No"/>
        </xsd:restriction>
      </xsd:simpleType>
    </xsd:element>
    <xsd:element name="Notes0" ma:index="12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Automated_x0020_Content" ma:index="13" nillable="true" ma:displayName="Automated Content" ma:default="No" ma:format="Dropdown" ma:internalName="Automated_x0020_Content" ma:readOnly="false">
      <xsd:simpleType>
        <xsd:restriction base="dms:Choice">
          <xsd:enumeration value="Yes"/>
          <xsd:enumeration value="No"/>
        </xsd:restriction>
      </xsd:simpleType>
    </xsd:element>
    <xsd:element name="statutesRulesPolicies" ma:index="14" nillable="true" ma:displayName="statutesRulesPolicies" ma:description="This column contains the statutes, rules, or policy that governs" ma:list="{17a373b7-8334-4f0f-90d4-3ea48205243f}" ma:internalName="statutesRulesPolicie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istorical" ma:index="15" nillable="true" ma:displayName="Historical" ma:default="No" ma:description="If this is checked as yes, it doesn't need to be reviewed annually." ma:format="Dropdown" ma:internalName="Historical" ma:readOnly="false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storical xmlns="971ecb86-dbcb-4cad-aa0a-8e3edd121c88" xsi:nil="true"/>
    <Forms_Description xmlns="971ecb86-dbcb-4cad-aa0a-8e3edd121c88" xsi:nil="true"/>
    <Review_x0020_Frequency_x0020_Period xmlns="971ecb86-dbcb-4cad-aa0a-8e3edd121c88">Annually</Review_x0020_Frequency_x0020_Period>
    <Language_x0020_Review_x0020_Date xmlns="971ecb86-dbcb-4cad-aa0a-8e3edd121c88" xsi:nil="true"/>
    <statutesRulesPolicies xmlns="971ecb86-dbcb-4cad-aa0a-8e3edd121c88"/>
    <Is_x0020_this_x0020_Legally_x0020_required_x003f_ xmlns="971ecb86-dbcb-4cad-aa0a-8e3edd121c88" xsi:nil="true"/>
    <DocumentName xmlns="971ecb86-dbcb-4cad-aa0a-8e3edd121c88">Introduction to  Electronic TRIM (eTRIM)</DocumentName>
    <Web_x0020_Category xmlns="971ecb86-dbcb-4cad-aa0a-8e3edd121c88">4</Web_x0020_Category>
    <PublishingExpirationDate xmlns="http://schemas.microsoft.com/sharepoint/v3" xsi:nil="true"/>
    <Notes0 xmlns="971ecb86-dbcb-4cad-aa0a-8e3edd121c88" xsi:nil="true"/>
    <PublishingStartDate xmlns="http://schemas.microsoft.com/sharepoint/v3" xsi:nil="true"/>
    <DocumentDescription xmlns="971ecb86-dbcb-4cad-aa0a-8e3edd121c88">Introduction to  Electronic TRIM (eTRIM)</DocumentDescription>
    <Review_x0020_Frequency_x0020_by_x0020_Month xmlns="971ecb86-dbcb-4cad-aa0a-8e3edd121c88"/>
    <Date_x0020_last_x0020_reviewed xmlns="971ecb86-dbcb-4cad-aa0a-8e3edd121c88" xsi:nil="true"/>
    <Legal_x0020_Review_x0020_Date xmlns="971ecb86-dbcb-4cad-aa0a-8e3edd121c88" xsi:nil="true"/>
    <Automated_x0020_Content xmlns="971ecb86-dbcb-4cad-aa0a-8e3edd121c88" xsi:nil="true"/>
  </documentManagement>
</p:properties>
</file>

<file path=customXml/itemProps1.xml><?xml version="1.0" encoding="utf-8"?>
<ds:datastoreItem xmlns:ds="http://schemas.openxmlformats.org/officeDocument/2006/customXml" ds:itemID="{FCA71516-2632-4C17-A87A-88894AEE7B39}"/>
</file>

<file path=customXml/itemProps2.xml><?xml version="1.0" encoding="utf-8"?>
<ds:datastoreItem xmlns:ds="http://schemas.openxmlformats.org/officeDocument/2006/customXml" ds:itemID="{218C301A-B144-46E8-BCBB-BD8667C131C8}"/>
</file>

<file path=customXml/itemProps3.xml><?xml version="1.0" encoding="utf-8"?>
<ds:datastoreItem xmlns:ds="http://schemas.openxmlformats.org/officeDocument/2006/customXml" ds:itemID="{52E57BF1-0F15-4EAF-BFDC-A71DA9663FEA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363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Introduction to  Electronic Truth in Millage   (eTRIM)</vt:lpstr>
      <vt:lpstr>What is eTRIM?</vt:lpstr>
      <vt:lpstr>eTRIM History </vt:lpstr>
      <vt:lpstr>Benefits of Using eTRIM</vt:lpstr>
      <vt:lpstr>Success with eTRIM</vt:lpstr>
      <vt:lpstr>Log-on Screen</vt:lpstr>
      <vt:lpstr>Overview of Property Appraiser’s Summary Page</vt:lpstr>
      <vt:lpstr>Some Functions of Property Appraiser’s Summary Page</vt:lpstr>
      <vt:lpstr>Forms DR-420 and DR-420TIF and Other TRIM Forms</vt:lpstr>
      <vt:lpstr>Data Upload Screen</vt:lpstr>
      <vt:lpstr>Property Appraiser’s Certification</vt:lpstr>
      <vt:lpstr>Principal Authority’s Summary Page</vt:lpstr>
      <vt:lpstr>Status Box and Levy List on Principal Authorities’ Summary Page</vt:lpstr>
      <vt:lpstr>More Functions of Principal Authorities’ Summary Page</vt:lpstr>
      <vt:lpstr>Forms DR-420, DR-420TIF, and DR-420MM-P  and Other TRIM Forms</vt:lpstr>
      <vt:lpstr>TRIM Compliance Contacts</vt:lpstr>
      <vt:lpstr>Thank you for your  participation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Electronic TRIM (eTRIM)</dc:title>
  <dc:creator>Dametria Hayward-Williams</dc:creator>
  <cp:lastModifiedBy>Dametria Hayward-Williams</cp:lastModifiedBy>
  <cp:revision>7</cp:revision>
  <dcterms:created xsi:type="dcterms:W3CDTF">2020-03-20T14:07:26Z</dcterms:created>
  <dcterms:modified xsi:type="dcterms:W3CDTF">2021-06-07T13:41:59Z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0x010100FE8CCF48F7F21843AAD247617866AB0F</vt:lpwstr>
  </property>
  <property fmtid="{D5CDD505-2E9C-101B-9397-08002B2CF9AE}" pid="3" name="URL">
    <vt:lpwstr>https://dorspdevint.fdor.dor.state.fl.us/property/_layouts/15/wrkstat.aspx?List=e259dad1-26f0-46cf-85a0-68d56cb30ccc&amp;WorkflowInstanceName=c90157ad-1602-4ed1-af21-bd0c0ccd8474, Check/Update - Link, File Size, File Type</vt:lpwstr>
  </property>
  <property fmtid="{D5CDD505-2E9C-101B-9397-08002B2CF9AE}" pid="4" name="_dlc_policyId">
    <vt:lpwstr/>
  </property>
  <property fmtid="{D5CDD505-2E9C-101B-9397-08002B2CF9AE}" pid="5" name="Link">
    <vt:lpwstr>/property/Documents/etrim.pptx</vt:lpwstr>
  </property>
  <property fmtid="{D5CDD505-2E9C-101B-9397-08002B2CF9AE}" pid="6" name="LinkText">
    <vt:lpwstr>pptx</vt:lpwstr>
  </property>
  <property fmtid="{D5CDD505-2E9C-101B-9397-08002B2CF9AE}" pid="7" name="Location">
    <vt:lpwstr>12;#</vt:lpwstr>
  </property>
  <property fmtid="{D5CDD505-2E9C-101B-9397-08002B2CF9AE}" pid="8" name="Fixed">
    <vt:bool>true</vt:bool>
  </property>
  <property fmtid="{D5CDD505-2E9C-101B-9397-08002B2CF9AE}" pid="9" name="Revise">
    <vt:lpwstr>, </vt:lpwstr>
  </property>
  <property fmtid="{D5CDD505-2E9C-101B-9397-08002B2CF9AE}" pid="10" name="Suresh Test">
    <vt:lpwstr>, </vt:lpwstr>
  </property>
  <property fmtid="{D5CDD505-2E9C-101B-9397-08002B2CF9AE}" pid="11" name="ItemRetentionFormula">
    <vt:lpwstr/>
  </property>
  <property fmtid="{D5CDD505-2E9C-101B-9397-08002B2CF9AE}" pid="12" name="_dlc_LastRun">
    <vt:lpwstr>11/19/2016 23:08:52</vt:lpwstr>
  </property>
  <property fmtid="{D5CDD505-2E9C-101B-9397-08002B2CF9AE}" pid="13" name="FileSize">
    <vt:lpwstr>2015178</vt:lpwstr>
  </property>
  <property fmtid="{D5CDD505-2E9C-101B-9397-08002B2CF9AE}" pid="14" name="Testing">
    <vt:lpwstr>https://dorspdevint.fdor.dor.state.fl.us/property/_layouts/15/wrkstat.aspx?List=e259dad1-26f0-46cf-85a0-68d56cb30ccc&amp;WorkflowInstanceName=3d445488-d15d-42d5-b872-900cd0d9a354, Stage 1</vt:lpwstr>
  </property>
  <property fmtid="{D5CDD505-2E9C-101B-9397-08002B2CF9AE}" pid="15" name="_dlc_ItemStageId">
    <vt:lpwstr>1</vt:lpwstr>
  </property>
  <property fmtid="{D5CDD505-2E9C-101B-9397-08002B2CF9AE}" pid="16" name="WorkflowChangePath">
    <vt:lpwstr>9aea79e0-56b5-45a2-bf33-17961c5a2ac6,28;8b3bde2e-adad-44dc-85e8-d9f80a6262de,31;b3f41b5b-4fbe-452f-a5e3-5c40b0549b64,33;</vt:lpwstr>
  </property>
  <property fmtid="{D5CDD505-2E9C-101B-9397-08002B2CF9AE}" pid="17" name="DocNameDesc">
    <vt:lpwstr>, </vt:lpwstr>
  </property>
</Properties>
</file>